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notesSlides/notesSlide1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notesSlides/notesSlide14.xml" ContentType="application/vnd.openxmlformats-officedocument.presentationml.notesSlide+xml"/>
  <Override PartName="/ppt/charts/chart20.xml" ContentType="application/vnd.openxmlformats-officedocument.drawingml.chart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notesSlides/notesSlide20.xml" ContentType="application/vnd.openxmlformats-officedocument.presentationml.notesSlide+xml"/>
  <Override PartName="/ppt/charts/chart26.xml" ContentType="application/vnd.openxmlformats-officedocument.drawingml.chart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notesSlides/notesSlide2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2"/>
  </p:notesMasterIdLst>
  <p:sldIdLst>
    <p:sldId id="256" r:id="rId3"/>
    <p:sldId id="257" r:id="rId4"/>
    <p:sldId id="277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8" r:id="rId21"/>
    <p:sldId id="273" r:id="rId22"/>
    <p:sldId id="274" r:id="rId23"/>
    <p:sldId id="275" r:id="rId24"/>
    <p:sldId id="276" r:id="rId25"/>
    <p:sldId id="279" r:id="rId26"/>
    <p:sldId id="280" r:id="rId27"/>
    <p:sldId id="285" r:id="rId28"/>
    <p:sldId id="281" r:id="rId29"/>
    <p:sldId id="282" r:id="rId30"/>
    <p:sldId id="284" r:id="rId3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Inicia&#231;&#227;o%20Cient&#237;fica%20-%20PROPP%20-%20UFGD%20v.2.0%20-%20CORRIGID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APEIS%20DE%20TRABALHO\PROAP%20slides\2016_Relat&#243;rio%20de%20Indicadores%20da%20PROAP%20-%20UFGD%20-%20v.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410423327855249E-2"/>
          <c:y val="3.3482546773104575E-2"/>
          <c:w val="0.96117915334428949"/>
          <c:h val="0.90548286889581653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8.0862114457914986E-3"/>
                  <c:y val="-0.1544021766387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6A-4050-A1DD-701E7D366361}"/>
                </c:ext>
              </c:extLst>
            </c:dLbl>
            <c:dLbl>
              <c:idx val="1"/>
              <c:layout>
                <c:manualLayout>
                  <c:x val="7.1545223513727451E-3"/>
                  <c:y val="-0.23084582978083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6A-4050-A1DD-701E7D366361}"/>
                </c:ext>
              </c:extLst>
            </c:dLbl>
            <c:dLbl>
              <c:idx val="2"/>
              <c:layout>
                <c:manualLayout>
                  <c:x val="1.2545376272410405E-2"/>
                  <c:y val="-0.2207279703094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A-4050-A1DD-701E7D366361}"/>
                </c:ext>
              </c:extLst>
            </c:dLbl>
            <c:dLbl>
              <c:idx val="3"/>
              <c:layout>
                <c:manualLayout>
                  <c:x val="8.0862114457914986E-3"/>
                  <c:y val="-0.24602838657906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A-4050-A1DD-701E7D366361}"/>
                </c:ext>
              </c:extLst>
            </c:dLbl>
            <c:dLbl>
              <c:idx val="4"/>
              <c:layout>
                <c:manualLayout>
                  <c:x val="9.0180394117402307E-3"/>
                  <c:y val="-0.2893096444154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6A-4050-A1DD-701E7D366361}"/>
                </c:ext>
              </c:extLst>
            </c:dLbl>
            <c:dLbl>
              <c:idx val="5"/>
              <c:layout>
                <c:manualLayout>
                  <c:x val="8.0860725742616518E-3"/>
                  <c:y val="-0.30504488690506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A-4050-A1DD-701E7D366361}"/>
                </c:ext>
              </c:extLst>
            </c:dLbl>
            <c:dLbl>
              <c:idx val="6"/>
              <c:layout>
                <c:manualLayout>
                  <c:x val="7.1545223513727451E-3"/>
                  <c:y val="-0.38542529715632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6A-4050-A1DD-701E7D366361}"/>
                </c:ext>
              </c:extLst>
            </c:dLbl>
            <c:dLbl>
              <c:idx val="7"/>
              <c:layout>
                <c:manualLayout>
                  <c:x val="8.0862114457914986E-3"/>
                  <c:y val="-0.38786874968654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6A-4050-A1DD-701E7D366361}"/>
                </c:ext>
              </c:extLst>
            </c:dLbl>
            <c:dLbl>
              <c:idx val="8"/>
              <c:layout>
                <c:manualLayout>
                  <c:x val="5.3908355795147262E-3"/>
                  <c:y val="-0.4519390516981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6A-4050-A1DD-701E7D366361}"/>
                </c:ext>
              </c:extLst>
            </c:dLbl>
            <c:dLbl>
              <c:idx val="9"/>
              <c:layout>
                <c:manualLayout>
                  <c:x val="8.7257981060317649E-3"/>
                  <c:y val="-0.2234529781131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6A-4050-A1DD-701E7D366361}"/>
                </c:ext>
              </c:extLst>
            </c:dLbl>
            <c:dLbl>
              <c:idx val="10"/>
              <c:layout>
                <c:manualLayout>
                  <c:x val="1.2352087572271523E-2"/>
                  <c:y val="-0.25264103474251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6A-4050-A1DD-701E7D366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Orçamento_quadro_resumo!$D$12:$N$12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Orçamento_quadro_resumo!$D$16:$N$16</c:f>
              <c:numCache>
                <c:formatCode>#,##0.00</c:formatCode>
                <c:ptCount val="11"/>
                <c:pt idx="0">
                  <c:v>10542446</c:v>
                </c:pt>
                <c:pt idx="1">
                  <c:v>44906381</c:v>
                </c:pt>
                <c:pt idx="2">
                  <c:v>44253865</c:v>
                </c:pt>
                <c:pt idx="3">
                  <c:v>55316782</c:v>
                </c:pt>
                <c:pt idx="4">
                  <c:v>75778709</c:v>
                </c:pt>
                <c:pt idx="5">
                  <c:v>79438616</c:v>
                </c:pt>
                <c:pt idx="6">
                  <c:v>123538509</c:v>
                </c:pt>
                <c:pt idx="7">
                  <c:v>116757845</c:v>
                </c:pt>
                <c:pt idx="8">
                  <c:v>150868617</c:v>
                </c:pt>
                <c:pt idx="9">
                  <c:v>181891019</c:v>
                </c:pt>
                <c:pt idx="10">
                  <c:v>188067317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56A-4050-A1DD-701E7D366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cylinder"/>
        <c:axId val="138260480"/>
        <c:axId val="138262016"/>
        <c:axId val="0"/>
      </c:bar3DChart>
      <c:catAx>
        <c:axId val="13826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38262016"/>
        <c:crosses val="autoZero"/>
        <c:auto val="1"/>
        <c:lblAlgn val="ctr"/>
        <c:lblOffset val="100"/>
        <c:noMultiLvlLbl val="0"/>
      </c:catAx>
      <c:valAx>
        <c:axId val="13826201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382604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2279935275080904E-2"/>
          <c:y val="6.1769734967227121E-3"/>
          <c:w val="0.96107174060770795"/>
          <c:h val="0.7721314589665649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30893321"/>
        <c:axId val="6412093"/>
      </c:barChart>
      <c:catAx>
        <c:axId val="30893321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6412093"/>
        <c:crosses val="autoZero"/>
        <c:auto val="1"/>
        <c:lblAlgn val="ctr"/>
        <c:lblOffset val="100"/>
        <c:noMultiLvlLbl val="1"/>
      </c:catAx>
      <c:valAx>
        <c:axId val="6412093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0893321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0153135517767526"/>
          <c:y val="3.0471411937259604E-2"/>
          <c:w val="0.7887281197017405"/>
          <c:h val="0.761963088323187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Orçamento_quadro_resumo!$C$133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Orçamento_quadro_resumo!$D$133:$N$133</c:f>
              <c:numCache>
                <c:formatCode>0.00%</c:formatCode>
                <c:ptCount val="11"/>
                <c:pt idx="0">
                  <c:v>0.14047973307143333</c:v>
                </c:pt>
                <c:pt idx="1">
                  <c:v>0.4912321480548611</c:v>
                </c:pt>
                <c:pt idx="2">
                  <c:v>0.62077228958607855</c:v>
                </c:pt>
                <c:pt idx="3">
                  <c:v>0.5831035620033348</c:v>
                </c:pt>
                <c:pt idx="4">
                  <c:v>0.6232295152986127</c:v>
                </c:pt>
                <c:pt idx="5">
                  <c:v>0.70653051591332172</c:v>
                </c:pt>
                <c:pt idx="6">
                  <c:v>0.66063765796486029</c:v>
                </c:pt>
                <c:pt idx="7">
                  <c:v>0.64017728598681356</c:v>
                </c:pt>
                <c:pt idx="8">
                  <c:v>0.59873423509940438</c:v>
                </c:pt>
                <c:pt idx="9">
                  <c:v>0.65612576506594866</c:v>
                </c:pt>
                <c:pt idx="10">
                  <c:v>0.67737584090700886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7-42F4-A59B-308F0A2F8127}"/>
            </c:ext>
          </c:extLst>
        </c:ser>
        <c:ser>
          <c:idx val="1"/>
          <c:order val="1"/>
          <c:tx>
            <c:strRef>
              <c:f>Orçamento_quadro_resumo!$C$134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Orçamento_quadro_resumo!$D$134:$N$134</c:f>
              <c:numCache>
                <c:formatCode>0.00%</c:formatCode>
                <c:ptCount val="11"/>
                <c:pt idx="0">
                  <c:v>0.27521563781308439</c:v>
                </c:pt>
                <c:pt idx="1">
                  <c:v>0.17473959881113554</c:v>
                </c:pt>
                <c:pt idx="2">
                  <c:v>0.2092805858704348</c:v>
                </c:pt>
                <c:pt idx="3">
                  <c:v>0.18855749658457135</c:v>
                </c:pt>
                <c:pt idx="4">
                  <c:v>0.21123359728572974</c:v>
                </c:pt>
                <c:pt idx="5">
                  <c:v>0.23192753918878078</c:v>
                </c:pt>
                <c:pt idx="6">
                  <c:v>0.21189392329325471</c:v>
                </c:pt>
                <c:pt idx="7">
                  <c:v>0.24833975467516081</c:v>
                </c:pt>
                <c:pt idx="8">
                  <c:v>0.27203021951212025</c:v>
                </c:pt>
                <c:pt idx="9">
                  <c:v>0.26297103212116263</c:v>
                </c:pt>
                <c:pt idx="10">
                  <c:v>0.26969027797636952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7-42F4-A59B-308F0A2F8127}"/>
            </c:ext>
          </c:extLst>
        </c:ser>
        <c:ser>
          <c:idx val="2"/>
          <c:order val="2"/>
          <c:tx>
            <c:strRef>
              <c:f>Orçamento_quadro_resumo!$C$135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Orçamento_quadro_resumo!$D$135:$N$135</c:f>
              <c:numCache>
                <c:formatCode>0.00%</c:formatCode>
                <c:ptCount val="11"/>
                <c:pt idx="0">
                  <c:v>0.58430462911548231</c:v>
                </c:pt>
                <c:pt idx="1">
                  <c:v>0.33402825313400336</c:v>
                </c:pt>
                <c:pt idx="2">
                  <c:v>0.16994712454348665</c:v>
                </c:pt>
                <c:pt idx="3">
                  <c:v>0.2283389414120939</c:v>
                </c:pt>
                <c:pt idx="4">
                  <c:v>0.16553688741565759</c:v>
                </c:pt>
                <c:pt idx="5">
                  <c:v>6.1541944897897501E-2</c:v>
                </c:pt>
                <c:pt idx="6">
                  <c:v>0.127468418741885</c:v>
                </c:pt>
                <c:pt idx="7">
                  <c:v>0.11148295933802566</c:v>
                </c:pt>
                <c:pt idx="8">
                  <c:v>0.12923554538847531</c:v>
                </c:pt>
                <c:pt idx="9">
                  <c:v>8.090320281288875E-2</c:v>
                </c:pt>
                <c:pt idx="10">
                  <c:v>5.2933881116621659E-2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07-42F4-A59B-308F0A2F8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8153984"/>
        <c:axId val="138155520"/>
        <c:axId val="0"/>
      </c:bar3DChart>
      <c:catAx>
        <c:axId val="138153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8155520"/>
        <c:crosses val="autoZero"/>
        <c:auto val="1"/>
        <c:lblAlgn val="ctr"/>
        <c:lblOffset val="100"/>
        <c:noMultiLvlLbl val="0"/>
      </c:catAx>
      <c:valAx>
        <c:axId val="1381555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crossAx val="1381539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18411264"/>
        <c:axId val="118412800"/>
      </c:barChart>
      <c:catAx>
        <c:axId val="1184112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18412800"/>
        <c:crosses val="autoZero"/>
        <c:auto val="1"/>
        <c:lblAlgn val="ctr"/>
        <c:lblOffset val="100"/>
        <c:noMultiLvlLbl val="0"/>
      </c:catAx>
      <c:valAx>
        <c:axId val="1184128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84112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663704472212202E-2"/>
          <c:y val="3.5084423620933523E-2"/>
          <c:w val="0.94067259105557555"/>
          <c:h val="0.89777147357592901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8.0862533692722376E-3"/>
                  <c:y val="-0.1989880899267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85-4C51-A4B5-A15C8CC2CF77}"/>
                </c:ext>
              </c:extLst>
            </c:dLbl>
            <c:dLbl>
              <c:idx val="1"/>
              <c:layout>
                <c:manualLayout>
                  <c:x val="5.3908355795148251E-3"/>
                  <c:y val="-0.25632364126162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85-4C51-A4B5-A15C8CC2CF77}"/>
                </c:ext>
              </c:extLst>
            </c:dLbl>
            <c:dLbl>
              <c:idx val="2"/>
              <c:layout>
                <c:manualLayout>
                  <c:x val="1.0781671159029661E-2"/>
                  <c:y val="-0.24620560279077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85-4C51-A4B5-A15C8CC2CF77}"/>
                </c:ext>
              </c:extLst>
            </c:dLbl>
            <c:dLbl>
              <c:idx val="3"/>
              <c:layout>
                <c:manualLayout>
                  <c:x val="8.0862533692721873E-3"/>
                  <c:y val="-0.30016847463532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85-4C51-A4B5-A15C8CC2CF77}"/>
                </c:ext>
              </c:extLst>
            </c:dLbl>
            <c:dLbl>
              <c:idx val="4"/>
              <c:layout>
                <c:manualLayout>
                  <c:x val="1.07816711590297E-2"/>
                  <c:y val="-0.333895269538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85-4C51-A4B5-A15C8CC2CF77}"/>
                </c:ext>
              </c:extLst>
            </c:dLbl>
            <c:dLbl>
              <c:idx val="5"/>
              <c:layout>
                <c:manualLayout>
                  <c:x val="8.0862533692722376E-3"/>
                  <c:y val="-0.33052259004788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85-4C51-A4B5-A15C8CC2CF77}"/>
                </c:ext>
              </c:extLst>
            </c:dLbl>
            <c:dLbl>
              <c:idx val="6"/>
              <c:layout>
                <c:manualLayout>
                  <c:x val="5.3908355795147262E-3"/>
                  <c:y val="-0.40134885934386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85-4C51-A4B5-A15C8CC2CF77}"/>
                </c:ext>
              </c:extLst>
            </c:dLbl>
            <c:dLbl>
              <c:idx val="7"/>
              <c:layout>
                <c:manualLayout>
                  <c:x val="8.0862533692721388E-3"/>
                  <c:y val="-0.44519369271756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85-4C51-A4B5-A15C8CC2CF77}"/>
                </c:ext>
              </c:extLst>
            </c:dLbl>
            <c:dLbl>
              <c:idx val="8"/>
              <c:layout>
                <c:manualLayout>
                  <c:x val="5.3908355795147262E-3"/>
                  <c:y val="-0.4519390516981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85-4C51-A4B5-A15C8CC2CF77}"/>
                </c:ext>
              </c:extLst>
            </c:dLbl>
            <c:dLbl>
              <c:idx val="9"/>
              <c:layout>
                <c:manualLayout>
                  <c:x val="9.9185656757974326E-3"/>
                  <c:y val="-0.24406196387462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85-4C51-A4B5-A15C8CC2CF77}"/>
                </c:ext>
              </c:extLst>
            </c:dLbl>
            <c:dLbl>
              <c:idx val="10"/>
              <c:layout>
                <c:manualLayout>
                  <c:x val="1.0935289263371362E-2"/>
                  <c:y val="-0.238489269427389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85-4C51-A4B5-A15C8CC2C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Orçamento_quadro_resumo!$D$117:$N$117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Orçamento_quadro_resumo!$D$118:$N$118</c:f>
              <c:numCache>
                <c:formatCode>#,##0.00</c:formatCode>
                <c:ptCount val="11"/>
                <c:pt idx="0">
                  <c:v>31627974.629999999</c:v>
                </c:pt>
                <c:pt idx="1">
                  <c:v>56568115.280000001</c:v>
                </c:pt>
                <c:pt idx="2">
                  <c:v>52695337</c:v>
                </c:pt>
                <c:pt idx="3">
                  <c:v>78111718</c:v>
                </c:pt>
                <c:pt idx="4">
                  <c:v>95712208</c:v>
                </c:pt>
                <c:pt idx="5">
                  <c:v>102668351</c:v>
                </c:pt>
                <c:pt idx="6">
                  <c:v>123357261</c:v>
                </c:pt>
                <c:pt idx="7">
                  <c:v>142961553</c:v>
                </c:pt>
                <c:pt idx="8">
                  <c:v>150868617</c:v>
                </c:pt>
                <c:pt idx="9">
                  <c:v>181891019</c:v>
                </c:pt>
                <c:pt idx="10">
                  <c:v>188067317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985-4C51-A4B5-A15C8CC2C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cylinder"/>
        <c:axId val="135423872"/>
        <c:axId val="135643904"/>
        <c:axId val="0"/>
      </c:bar3DChart>
      <c:catAx>
        <c:axId val="13542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35643904"/>
        <c:crosses val="autoZero"/>
        <c:auto val="1"/>
        <c:lblAlgn val="ctr"/>
        <c:lblOffset val="100"/>
        <c:noMultiLvlLbl val="0"/>
      </c:catAx>
      <c:valAx>
        <c:axId val="1356439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35423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89441148"/>
        <c:axId val="81452500"/>
      </c:barChart>
      <c:catAx>
        <c:axId val="894411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81452500"/>
        <c:crosses val="autoZero"/>
        <c:auto val="1"/>
        <c:lblAlgn val="ctr"/>
        <c:lblOffset val="100"/>
        <c:noMultiLvlLbl val="1"/>
      </c:catAx>
      <c:valAx>
        <c:axId val="814525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894411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D5-4784-A02F-7E3EC05C7EB9}"/>
                </c:ext>
              </c:extLst>
            </c:dLbl>
            <c:dLbl>
              <c:idx val="1"/>
              <c:layout>
                <c:manualLayout>
                  <c:x val="-0.16535347172512541"/>
                  <c:y val="-2.108310202231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D5-4784-A02F-7E3EC05C7EB9}"/>
                </c:ext>
              </c:extLst>
            </c:dLbl>
            <c:dLbl>
              <c:idx val="2"/>
              <c:layout>
                <c:manualLayout>
                  <c:x val="-0.15904037222619957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D5-4784-A02F-7E3EC05C7EB9}"/>
                </c:ext>
              </c:extLst>
            </c:dLbl>
            <c:dLbl>
              <c:idx val="3"/>
              <c:layout>
                <c:manualLayout>
                  <c:x val="-0.15893944166070231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D5-4784-A02F-7E3EC05C7EB9}"/>
                </c:ext>
              </c:extLst>
            </c:dLbl>
            <c:dLbl>
              <c:idx val="4"/>
              <c:layout>
                <c:manualLayout>
                  <c:x val="-0.15500000000000039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D5-4784-A02F-7E3EC05C7EB9}"/>
                </c:ext>
              </c:extLst>
            </c:dLbl>
            <c:dLbl>
              <c:idx val="5"/>
              <c:layout>
                <c:manualLayout>
                  <c:x val="-0.16021126760563381"/>
                  <c:y val="-7.1942446043165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D5-4784-A02F-7E3EC05C7EB9}"/>
                </c:ext>
              </c:extLst>
            </c:dLbl>
            <c:dLbl>
              <c:idx val="6"/>
              <c:layout>
                <c:manualLayout>
                  <c:x val="-0.14612676056338028"/>
                  <c:y val="-3.5971223021582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D5-4784-A02F-7E3EC05C7EB9}"/>
                </c:ext>
              </c:extLst>
            </c:dLbl>
            <c:dLbl>
              <c:idx val="7"/>
              <c:layout>
                <c:manualLayout>
                  <c:x val="-0.14267952904520806"/>
                  <c:y val="-7.2049174980214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D5-4784-A02F-7E3EC05C7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CC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Orçamento_quadro_resumo!$D$154:$K$154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D5-4784-A02F-7E3EC05C7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280960"/>
        <c:axId val="140282496"/>
        <c:axId val="0"/>
      </c:bar3DChart>
      <c:catAx>
        <c:axId val="140280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282496"/>
        <c:crosses val="autoZero"/>
        <c:auto val="1"/>
        <c:lblAlgn val="ctr"/>
        <c:lblOffset val="100"/>
        <c:noMultiLvlLbl val="0"/>
      </c:catAx>
      <c:valAx>
        <c:axId val="14028249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2809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4476949377903844"/>
                  <c:y val="-9.8242368574896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9E-4BBB-87C8-7C4830046EE7}"/>
                </c:ext>
              </c:extLst>
            </c:dLbl>
            <c:dLbl>
              <c:idx val="1"/>
              <c:layout>
                <c:manualLayout>
                  <c:x val="-0.1671716535433071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9E-4BBB-87C8-7C4830046EE7}"/>
                </c:ext>
              </c:extLst>
            </c:dLbl>
            <c:dLbl>
              <c:idx val="2"/>
              <c:layout>
                <c:manualLayout>
                  <c:x val="-0.16631309949892664"/>
                  <c:y val="-1.029173511584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9E-4BBB-87C8-7C4830046EE7}"/>
                </c:ext>
              </c:extLst>
            </c:dLbl>
            <c:dLbl>
              <c:idx val="3"/>
              <c:layout>
                <c:manualLayout>
                  <c:x val="-0.14583491427852552"/>
                  <c:y val="-1.3888836697192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9E-4BBB-87C8-7C4830046EE7}"/>
                </c:ext>
              </c:extLst>
            </c:dLbl>
            <c:dLbl>
              <c:idx val="4"/>
              <c:layout>
                <c:manualLayout>
                  <c:x val="-0.1510663407041305"/>
                  <c:y val="-1.047997333034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9E-4BBB-87C8-7C4830046EE7}"/>
                </c:ext>
              </c:extLst>
            </c:dLbl>
            <c:dLbl>
              <c:idx val="5"/>
              <c:layout>
                <c:manualLayout>
                  <c:x val="-0.17241379310344859"/>
                  <c:y val="-1.0791366906474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9E-4BBB-87C8-7C4830046EE7}"/>
                </c:ext>
              </c:extLst>
            </c:dLbl>
            <c:dLbl>
              <c:idx val="6"/>
              <c:layout>
                <c:manualLayout>
                  <c:x val="-0.1534482758620698"/>
                  <c:y val="-1.0791366906474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9E-4BBB-87C8-7C4830046EE7}"/>
                </c:ext>
              </c:extLst>
            </c:dLbl>
            <c:dLbl>
              <c:idx val="7"/>
              <c:layout>
                <c:manualLayout>
                  <c:x val="-0.12487050955890924"/>
                  <c:y val="-6.817726733702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9E-4BBB-87C8-7C4830046E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33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Orçamento_quadro_resumo!$D$159:$K$159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Orçamento_quadro_resumo!$D$171:$K$171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E-4BBB-87C8-7C4830046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849920"/>
        <c:axId val="140851456"/>
        <c:axId val="0"/>
      </c:bar3DChart>
      <c:catAx>
        <c:axId val="140849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851456"/>
        <c:crosses val="autoZero"/>
        <c:auto val="1"/>
        <c:lblAlgn val="ctr"/>
        <c:lblOffset val="100"/>
        <c:noMultiLvlLbl val="0"/>
      </c:catAx>
      <c:valAx>
        <c:axId val="14085145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8499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7673935"/>
        <c:axId val="16083862"/>
      </c:barChart>
      <c:catAx>
        <c:axId val="57673935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entury Gothic"/>
                <a:ea typeface="Tahoma"/>
              </a:defRPr>
            </a:pPr>
            <a:endParaRPr lang="pt-BR"/>
          </a:p>
        </c:txPr>
        <c:crossAx val="16083862"/>
        <c:crosses val="autoZero"/>
        <c:auto val="1"/>
        <c:lblAlgn val="ctr"/>
        <c:lblOffset val="100"/>
        <c:noMultiLvlLbl val="1"/>
      </c:catAx>
      <c:valAx>
        <c:axId val="1608386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7673935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08056833976362"/>
          <c:y val="6.3696929674242869E-2"/>
          <c:w val="0.63874344019544782"/>
          <c:h val="0.84824833443395831"/>
        </c:manualLayout>
      </c:layout>
      <c:lineChart>
        <c:grouping val="standard"/>
        <c:varyColors val="0"/>
        <c:ser>
          <c:idx val="1"/>
          <c:order val="1"/>
          <c:tx>
            <c:v>Pessoal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Orçamento_quadro_resumo!$D$159:$K$159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Orçamento_quadro_resumo!$D$171:$K$171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12-4D12-8565-D69185C4A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01696"/>
        <c:axId val="141116160"/>
      </c:lineChart>
      <c:lineChart>
        <c:grouping val="standard"/>
        <c:varyColors val="0"/>
        <c:ser>
          <c:idx val="0"/>
          <c:order val="0"/>
          <c:tx>
            <c:v>Pessoal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Orçamento_quadro_resumo!$D$142:$J$142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Orçamento_quadro_resumo!$D$154:$K$154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12-4D12-8565-D69185C4A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23584"/>
        <c:axId val="141117696"/>
      </c:lineChart>
      <c:catAx>
        <c:axId val="14110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16160"/>
        <c:crosses val="autoZero"/>
        <c:auto val="1"/>
        <c:lblAlgn val="ctr"/>
        <c:lblOffset val="100"/>
        <c:noMultiLvlLbl val="0"/>
      </c:catAx>
      <c:valAx>
        <c:axId val="1411161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01696"/>
        <c:crosses val="autoZero"/>
        <c:crossBetween val="between"/>
      </c:valAx>
      <c:valAx>
        <c:axId val="141117696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41123584"/>
        <c:crosses val="max"/>
        <c:crossBetween val="between"/>
      </c:valAx>
      <c:catAx>
        <c:axId val="141123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1117696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388727724823863E-2"/>
          <c:y val="4.5774647887323945E-2"/>
          <c:w val="0.91429548280149187"/>
          <c:h val="0.92253521126760563"/>
        </c:manualLayout>
      </c:layout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27-44B6-9341-800DF3B42F5C}"/>
                </c:ext>
              </c:extLst>
            </c:dLbl>
            <c:dLbl>
              <c:idx val="1"/>
              <c:layout>
                <c:manualLayout>
                  <c:x val="-0.16535347172512541"/>
                  <c:y val="-2.108310202231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27-44B6-9341-800DF3B42F5C}"/>
                </c:ext>
              </c:extLst>
            </c:dLbl>
            <c:dLbl>
              <c:idx val="2"/>
              <c:layout>
                <c:manualLayout>
                  <c:x val="-0.15904037222619957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27-44B6-9341-800DF3B42F5C}"/>
                </c:ext>
              </c:extLst>
            </c:dLbl>
            <c:dLbl>
              <c:idx val="3"/>
              <c:layout>
                <c:manualLayout>
                  <c:x val="-0.15893944166070231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27-44B6-9341-800DF3B42F5C}"/>
                </c:ext>
              </c:extLst>
            </c:dLbl>
            <c:dLbl>
              <c:idx val="4"/>
              <c:layout>
                <c:manualLayout>
                  <c:x val="-0.15500000000000039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27-44B6-9341-800DF3B42F5C}"/>
                </c:ext>
              </c:extLst>
            </c:dLbl>
            <c:dLbl>
              <c:idx val="5"/>
              <c:layout>
                <c:manualLayout>
                  <c:x val="-0.16373239436619758"/>
                  <c:y val="-7.04225352112677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27-44B6-9341-800DF3B42F5C}"/>
                </c:ext>
              </c:extLst>
            </c:dLbl>
            <c:dLbl>
              <c:idx val="6"/>
              <c:layout>
                <c:manualLayout>
                  <c:x val="-0.14260563380281704"/>
                  <c:y val="-3.5211267605633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27-44B6-9341-800DF3B42F5C}"/>
                </c:ext>
              </c:extLst>
            </c:dLbl>
            <c:dLbl>
              <c:idx val="7"/>
              <c:layout>
                <c:manualLayout>
                  <c:x val="-0.1180188697040609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27-44B6-9341-800DF3B42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CC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Orçamento_quadro_resumo!$D$195:$K$195</c:f>
              <c:numCache>
                <c:formatCode>#,##0.00</c:formatCode>
                <c:ptCount val="8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39299873.240000002</c:v>
                </c:pt>
                <c:pt idx="6">
                  <c:v>42857939.039999992</c:v>
                </c:pt>
                <c:pt idx="7">
                  <c:v>51995677.280000001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27-44B6-9341-800DF3B42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335360"/>
        <c:axId val="140361728"/>
        <c:axId val="0"/>
      </c:bar3DChart>
      <c:catAx>
        <c:axId val="140335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361728"/>
        <c:crosses val="autoZero"/>
        <c:auto val="1"/>
        <c:lblAlgn val="ctr"/>
        <c:lblOffset val="100"/>
        <c:noMultiLvlLbl val="0"/>
      </c:catAx>
      <c:valAx>
        <c:axId val="14036172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335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1339750928760021"/>
          <c:y val="3.1446540880503256E-2"/>
          <c:w val="0.77473305451062124"/>
          <c:h val="0.7543455652949041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Orçamento_quadro_resumo!$C$133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Orçamento_quadro_resumo!$D$22:$N$22</c:f>
              <c:numCache>
                <c:formatCode>0.00%</c:formatCode>
                <c:ptCount val="11"/>
                <c:pt idx="0">
                  <c:v>0.14047973307143333</c:v>
                </c:pt>
                <c:pt idx="1">
                  <c:v>0.4912321480548611</c:v>
                </c:pt>
                <c:pt idx="2">
                  <c:v>0.57062640743356541</c:v>
                </c:pt>
                <c:pt idx="3">
                  <c:v>0.4869304942576016</c:v>
                </c:pt>
                <c:pt idx="4">
                  <c:v>0.55537595658960093</c:v>
                </c:pt>
                <c:pt idx="5">
                  <c:v>0.62557217764216844</c:v>
                </c:pt>
                <c:pt idx="6">
                  <c:v>0.71689753030773584</c:v>
                </c:pt>
                <c:pt idx="7">
                  <c:v>0.5735618621600973</c:v>
                </c:pt>
                <c:pt idx="8">
                  <c:v>0.59873423509940438</c:v>
                </c:pt>
                <c:pt idx="9">
                  <c:v>0.65612576506594866</c:v>
                </c:pt>
                <c:pt idx="10">
                  <c:v>0.67737584090700886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D-40DB-906A-3D9005C091B9}"/>
            </c:ext>
          </c:extLst>
        </c:ser>
        <c:ser>
          <c:idx val="1"/>
          <c:order val="1"/>
          <c:tx>
            <c:strRef>
              <c:f>Orçamento_quadro_resumo!$C$134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Orçamento_quadro_resumo!$D$23:$N$23</c:f>
              <c:numCache>
                <c:formatCode>0.00%</c:formatCode>
                <c:ptCount val="11"/>
                <c:pt idx="0">
                  <c:v>0.27521563781308439</c:v>
                </c:pt>
                <c:pt idx="1">
                  <c:v>0.17473959881113554</c:v>
                </c:pt>
                <c:pt idx="2">
                  <c:v>0.24859842185535658</c:v>
                </c:pt>
                <c:pt idx="3">
                  <c:v>0.22953135632510221</c:v>
                </c:pt>
                <c:pt idx="4">
                  <c:v>0.24438440881857726</c:v>
                </c:pt>
                <c:pt idx="5">
                  <c:v>0.29488955346351958</c:v>
                </c:pt>
                <c:pt idx="6">
                  <c:v>0.20327665602634074</c:v>
                </c:pt>
                <c:pt idx="7">
                  <c:v>0.27366230508964945</c:v>
                </c:pt>
                <c:pt idx="8">
                  <c:v>0.27203021951212025</c:v>
                </c:pt>
                <c:pt idx="9">
                  <c:v>0.26297103212116263</c:v>
                </c:pt>
                <c:pt idx="10">
                  <c:v>0.26969027797636952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D-40DB-906A-3D9005C091B9}"/>
            </c:ext>
          </c:extLst>
        </c:ser>
        <c:ser>
          <c:idx val="2"/>
          <c:order val="2"/>
          <c:tx>
            <c:strRef>
              <c:f>Orçamento_quadro_resumo!$C$135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Orçamento_quadro_resumo!$D$24:$N$24</c:f>
              <c:numCache>
                <c:formatCode>0.00%</c:formatCode>
                <c:ptCount val="11"/>
                <c:pt idx="0">
                  <c:v>0.58430462911548231</c:v>
                </c:pt>
                <c:pt idx="1">
                  <c:v>0.33402825313400336</c:v>
                </c:pt>
                <c:pt idx="2">
                  <c:v>0.18077517071107801</c:v>
                </c:pt>
                <c:pt idx="3">
                  <c:v>0.28353814941729616</c:v>
                </c:pt>
                <c:pt idx="4">
                  <c:v>0.20023963459182181</c:v>
                </c:pt>
                <c:pt idx="5">
                  <c:v>7.953826889431205E-2</c:v>
                </c:pt>
                <c:pt idx="6">
                  <c:v>7.9825813665923395E-2</c:v>
                </c:pt>
                <c:pt idx="7">
                  <c:v>0.1527758327502533</c:v>
                </c:pt>
                <c:pt idx="8">
                  <c:v>0.12923554538847531</c:v>
                </c:pt>
                <c:pt idx="9">
                  <c:v>8.090320281288875E-2</c:v>
                </c:pt>
                <c:pt idx="10">
                  <c:v>5.2933881116621659E-2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D-40DB-906A-3D9005C0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8903552"/>
        <c:axId val="138905088"/>
        <c:axId val="0"/>
      </c:bar3DChart>
      <c:catAx>
        <c:axId val="13890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8905088"/>
        <c:crosses val="autoZero"/>
        <c:auto val="1"/>
        <c:lblAlgn val="ctr"/>
        <c:lblOffset val="100"/>
        <c:noMultiLvlLbl val="0"/>
      </c:catAx>
      <c:valAx>
        <c:axId val="1389050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crossAx val="1389035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7358582677165352"/>
                  <c:y val="-2.0050699597802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55-4A3D-9FB6-6493063BC4BC}"/>
                </c:ext>
              </c:extLst>
            </c:dLbl>
            <c:dLbl>
              <c:idx val="1"/>
              <c:layout>
                <c:manualLayout>
                  <c:x val="-0.1671716535433071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5-4A3D-9FB6-6493063BC4BC}"/>
                </c:ext>
              </c:extLst>
            </c:dLbl>
            <c:dLbl>
              <c:idx val="2"/>
              <c:layout>
                <c:manualLayout>
                  <c:x val="-0.16631309949892664"/>
                  <c:y val="-1.029173511584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55-4A3D-9FB6-6493063BC4BC}"/>
                </c:ext>
              </c:extLst>
            </c:dLbl>
            <c:dLbl>
              <c:idx val="3"/>
              <c:layout>
                <c:manualLayout>
                  <c:x val="-0.16984853256979304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5-4A3D-9FB6-6493063BC4BC}"/>
                </c:ext>
              </c:extLst>
            </c:dLbl>
            <c:dLbl>
              <c:idx val="4"/>
              <c:layout>
                <c:manualLayout>
                  <c:x val="-0.16227272727272718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55-4A3D-9FB6-6493063BC4BC}"/>
                </c:ext>
              </c:extLst>
            </c:dLbl>
            <c:dLbl>
              <c:idx val="5"/>
              <c:layout>
                <c:manualLayout>
                  <c:x val="-0.17230769230769241"/>
                  <c:y val="-1.0791366906474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5-4A3D-9FB6-6493063BC4BC}"/>
                </c:ext>
              </c:extLst>
            </c:dLbl>
            <c:dLbl>
              <c:idx val="6"/>
              <c:layout>
                <c:manualLayout>
                  <c:x val="-0.16703296703296724"/>
                  <c:y val="-1.0791366906474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55-4A3D-9FB6-6493063BC4BC}"/>
                </c:ext>
              </c:extLst>
            </c:dLbl>
            <c:dLbl>
              <c:idx val="7"/>
              <c:layout>
                <c:manualLayout>
                  <c:x val="-0.14672387913803381"/>
                  <c:y val="-7.2049174980214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55-4A3D-9FB6-6493063BC4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33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Orçamento_quadro_resumo!$D$200:$K$200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Orçamento_quadro_resumo!$D$219:$K$219</c:f>
              <c:numCache>
                <c:formatCode>#,##0.00</c:formatCode>
                <c:ptCount val="8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25931133.5</c:v>
                </c:pt>
                <c:pt idx="6">
                  <c:v>24410115.850000001</c:v>
                </c:pt>
                <c:pt idx="7">
                  <c:v>26181975.100000001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5-4A3D-9FB6-6493063BC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875648"/>
        <c:axId val="140877184"/>
        <c:axId val="0"/>
      </c:bar3DChart>
      <c:catAx>
        <c:axId val="140875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877184"/>
        <c:crosses val="autoZero"/>
        <c:auto val="1"/>
        <c:lblAlgn val="ctr"/>
        <c:lblOffset val="100"/>
        <c:noMultiLvlLbl val="0"/>
      </c:catAx>
      <c:valAx>
        <c:axId val="140877184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875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v>Outras Despesas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Orçamento_quadro_resumo!$D$200:$K$200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Orçamento_quadro_resumo!$D$219:$K$219</c:f>
              <c:numCache>
                <c:formatCode>#,##0.00</c:formatCode>
                <c:ptCount val="8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25931133.5</c:v>
                </c:pt>
                <c:pt idx="6">
                  <c:v>24410115.850000001</c:v>
                </c:pt>
                <c:pt idx="7">
                  <c:v>26181975.100000001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64-498A-9102-470F6BF2F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50080"/>
        <c:axId val="141152256"/>
      </c:lineChart>
      <c:lineChart>
        <c:grouping val="standard"/>
        <c:varyColors val="0"/>
        <c:ser>
          <c:idx val="0"/>
          <c:order val="0"/>
          <c:tx>
            <c:v>Outras Despesas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Orçamento_quadro_resumo!$D$195:$K$195</c:f>
              <c:numCache>
                <c:formatCode>#,##0.00</c:formatCode>
                <c:ptCount val="8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39299873.240000002</c:v>
                </c:pt>
                <c:pt idx="6">
                  <c:v>42857939.039999992</c:v>
                </c:pt>
                <c:pt idx="7">
                  <c:v>51995677.280000001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64-498A-9102-470F6BF2F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55328"/>
        <c:axId val="141153792"/>
      </c:lineChart>
      <c:catAx>
        <c:axId val="14115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52256"/>
        <c:crosses val="autoZero"/>
        <c:auto val="1"/>
        <c:lblAlgn val="ctr"/>
        <c:lblOffset val="100"/>
        <c:noMultiLvlLbl val="0"/>
      </c:catAx>
      <c:valAx>
        <c:axId val="1411522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50080"/>
        <c:crosses val="autoZero"/>
        <c:crossBetween val="between"/>
      </c:valAx>
      <c:valAx>
        <c:axId val="141153792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41155328"/>
        <c:crosses val="max"/>
        <c:crossBetween val="between"/>
      </c:valAx>
      <c:catAx>
        <c:axId val="141155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115379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0026487009750793"/>
          <c:y val="0.43704313614034501"/>
          <c:w val="0.29973512990249213"/>
          <c:h val="0.12591372771930998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09672507294103E-2"/>
          <c:y val="5.2816901408450703E-2"/>
          <c:w val="0.91351002382599034"/>
          <c:h val="0.92253521126760563"/>
        </c:manualLayout>
      </c:layout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7-4D7F-A657-110D4E2F2363}"/>
                </c:ext>
              </c:extLst>
            </c:dLbl>
            <c:dLbl>
              <c:idx val="1"/>
              <c:layout>
                <c:manualLayout>
                  <c:x val="-0.16535347172512541"/>
                  <c:y val="-2.108310202231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87-4D7F-A657-110D4E2F2363}"/>
                </c:ext>
              </c:extLst>
            </c:dLbl>
            <c:dLbl>
              <c:idx val="2"/>
              <c:layout>
                <c:manualLayout>
                  <c:x val="-0.15904037222619957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7-4D7F-A657-110D4E2F2363}"/>
                </c:ext>
              </c:extLst>
            </c:dLbl>
            <c:dLbl>
              <c:idx val="3"/>
              <c:layout>
                <c:manualLayout>
                  <c:x val="-0.15893944166070231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7-4D7F-A657-110D4E2F2363}"/>
                </c:ext>
              </c:extLst>
            </c:dLbl>
            <c:dLbl>
              <c:idx val="4"/>
              <c:layout>
                <c:manualLayout>
                  <c:x val="-0.15500000000000039"/>
                  <c:y val="-1.388885741800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7-4D7F-A657-110D4E2F2363}"/>
                </c:ext>
              </c:extLst>
            </c:dLbl>
            <c:dLbl>
              <c:idx val="5"/>
              <c:layout>
                <c:manualLayout>
                  <c:x val="-0.17077464788732452"/>
                  <c:y val="-7.04225352112677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7-4D7F-A657-110D4E2F2363}"/>
                </c:ext>
              </c:extLst>
            </c:dLbl>
            <c:dLbl>
              <c:idx val="6"/>
              <c:layout>
                <c:manualLayout>
                  <c:x val="-0.14436619718309895"/>
                  <c:y val="-1.05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87-4D7F-A657-110D4E2F2363}"/>
                </c:ext>
              </c:extLst>
            </c:dLbl>
            <c:dLbl>
              <c:idx val="7"/>
              <c:layout>
                <c:manualLayout>
                  <c:x val="-0.11097296703516182"/>
                  <c:y val="-3.5262389662733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87-4D7F-A657-110D4E2F23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CC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Orçamento_quadro_resumo!$D$224:$K$224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Orçamento_quadro_resumo!$D$231:$K$231</c:f>
              <c:numCache>
                <c:formatCode>#,##0.00</c:formatCode>
                <c:ptCount val="8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20108559.140000001</c:v>
                </c:pt>
                <c:pt idx="6">
                  <c:v>8695892.9600000009</c:v>
                </c:pt>
                <c:pt idx="7">
                  <c:v>9225184.3000000007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87-4D7F-A657-110D4E2F2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377472"/>
        <c:axId val="140387456"/>
        <c:axId val="0"/>
      </c:bar3DChart>
      <c:catAx>
        <c:axId val="1403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387456"/>
        <c:crosses val="autoZero"/>
        <c:auto val="1"/>
        <c:lblAlgn val="ctr"/>
        <c:lblOffset val="100"/>
        <c:noMultiLvlLbl val="0"/>
      </c:catAx>
      <c:valAx>
        <c:axId val="14038745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377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6.4714950954672589E-3"/>
                  <c:y val="-2.5283439089872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E-436D-8D44-4622D6F73B6F}"/>
                </c:ext>
              </c:extLst>
            </c:dLbl>
            <c:dLbl>
              <c:idx val="1"/>
              <c:layout>
                <c:manualLayout>
                  <c:x val="6.316411951091983E-3"/>
                  <c:y val="-1.044625934134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E-436D-8D44-4622D6F73B6F}"/>
                </c:ext>
              </c:extLst>
            </c:dLbl>
            <c:dLbl>
              <c:idx val="2"/>
              <c:layout>
                <c:manualLayout>
                  <c:x val="3.5051054616321471E-3"/>
                  <c:y val="-1.060050268692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E-436D-8D44-4622D6F73B6F}"/>
                </c:ext>
              </c:extLst>
            </c:dLbl>
            <c:dLbl>
              <c:idx val="3"/>
              <c:layout>
                <c:manualLayout>
                  <c:x val="4.0180118318251211E-3"/>
                  <c:y val="-6.5402973616526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E-436D-8D44-4622D6F73B6F}"/>
                </c:ext>
              </c:extLst>
            </c:dLbl>
            <c:dLbl>
              <c:idx val="4"/>
              <c:layout>
                <c:manualLayout>
                  <c:x val="7.8533198716636173E-3"/>
                  <c:y val="-3.0976075745681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7E-436D-8D44-4622D6F73B6F}"/>
                </c:ext>
              </c:extLst>
            </c:dLbl>
            <c:dLbl>
              <c:idx val="5"/>
              <c:layout>
                <c:manualLayout>
                  <c:x val="-0.14548494983277627"/>
                  <c:y val="-7.1942446043165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E-436D-8D44-4622D6F73B6F}"/>
                </c:ext>
              </c:extLst>
            </c:dLbl>
            <c:dLbl>
              <c:idx val="6"/>
              <c:layout>
                <c:manualLayout>
                  <c:x val="7.8724505661157372E-3"/>
                  <c:y val="-1.4234031340946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7E-436D-8D44-4622D6F73B6F}"/>
                </c:ext>
              </c:extLst>
            </c:dLbl>
            <c:dLbl>
              <c:idx val="7"/>
              <c:layout>
                <c:manualLayout>
                  <c:x val="1.9600471860276639E-2"/>
                  <c:y val="-3.4426897870845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7E-436D-8D44-4622D6F73B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33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Orçamento_quadro_resumo!$D$236:$K$236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Orçamento_quadro_resumo!$D$243:$K$243</c:f>
              <c:numCache>
                <c:formatCode>#,##0.00</c:formatCode>
                <c:ptCount val="8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3557496.54</c:v>
                </c:pt>
                <c:pt idx="6">
                  <c:v>4150637.7</c:v>
                </c:pt>
                <c:pt idx="7">
                  <c:v>427444.48000000004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7E-436D-8D44-4622D6F73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1057408"/>
        <c:axId val="141059200"/>
        <c:axId val="0"/>
      </c:bar3DChart>
      <c:catAx>
        <c:axId val="141057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059200"/>
        <c:crosses val="autoZero"/>
        <c:auto val="1"/>
        <c:lblAlgn val="ctr"/>
        <c:lblOffset val="100"/>
        <c:noMultiLvlLbl val="0"/>
      </c:catAx>
      <c:valAx>
        <c:axId val="141059200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10574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1.8117638331475745E-2"/>
          <c:y val="2.7943286130448941E-2"/>
          <c:w val="0.64230551149589488"/>
          <c:h val="0.90884588027552038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Orçamento_quadro_resumo!$C$227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Despesas_invest_quadro!$D$23:$K$23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Orçamento_quadro_resumo!$D$227:$K$227</c:f>
              <c:numCache>
                <c:formatCode>#,##0.00</c:formatCode>
                <c:ptCount val="8"/>
                <c:pt idx="0">
                  <c:v>13211418</c:v>
                </c:pt>
                <c:pt idx="1">
                  <c:v>18359218</c:v>
                </c:pt>
                <c:pt idx="2">
                  <c:v>14358820</c:v>
                </c:pt>
                <c:pt idx="3">
                  <c:v>7970130</c:v>
                </c:pt>
                <c:pt idx="4">
                  <c:v>4806575</c:v>
                </c:pt>
                <c:pt idx="5">
                  <c:v>12674512.77</c:v>
                </c:pt>
                <c:pt idx="6">
                  <c:v>6293744.4000000004</c:v>
                </c:pt>
                <c:pt idx="7">
                  <c:v>3870238.76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D-4A06-9FDC-32F321CE163D}"/>
            </c:ext>
          </c:extLst>
        </c:ser>
        <c:ser>
          <c:idx val="2"/>
          <c:order val="1"/>
          <c:tx>
            <c:strRef>
              <c:f>Orçamento_quadro_resumo!$C$228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Despesas_invest_quadro!$D$23:$K$23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Orçamento_quadro_resumo!$D$228:$K$228</c:f>
              <c:numCache>
                <c:formatCode>#,##0.00</c:formatCode>
                <c:ptCount val="8"/>
                <c:pt idx="0">
                  <c:v>6509793</c:v>
                </c:pt>
                <c:pt idx="1">
                  <c:v>5028546</c:v>
                </c:pt>
                <c:pt idx="2">
                  <c:v>3223639</c:v>
                </c:pt>
                <c:pt idx="3">
                  <c:v>7166054</c:v>
                </c:pt>
                <c:pt idx="4">
                  <c:v>12193783</c:v>
                </c:pt>
                <c:pt idx="5">
                  <c:v>7011169.1600000001</c:v>
                </c:pt>
                <c:pt idx="6">
                  <c:v>2095142.47</c:v>
                </c:pt>
                <c:pt idx="7">
                  <c:v>5193142.96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5D-4A06-9FDC-32F321CE1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863040"/>
        <c:axId val="145864576"/>
        <c:axId val="0"/>
      </c:bar3DChart>
      <c:catAx>
        <c:axId val="1458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864576"/>
        <c:crosses val="autoZero"/>
        <c:auto val="1"/>
        <c:lblAlgn val="ctr"/>
        <c:lblOffset val="100"/>
        <c:noMultiLvlLbl val="0"/>
      </c:catAx>
      <c:valAx>
        <c:axId val="145864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86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9525533283902"/>
          <c:y val="0.11365696605920857"/>
          <c:w val="0.30998058888957464"/>
          <c:h val="0.194540477960208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3999535930917"/>
          <c:y val="4.0802974498871131E-2"/>
          <c:w val="0.6072900525800945"/>
          <c:h val="0.86689614080385069"/>
        </c:manualLayout>
      </c:layout>
      <c:lineChart>
        <c:grouping val="standard"/>
        <c:varyColors val="0"/>
        <c:ser>
          <c:idx val="1"/>
          <c:order val="1"/>
          <c:tx>
            <c:v>Investimento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Orçamento_quadro_resumo!$D$236:$K$236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Orçamento_quadro_resumo!$D$243:$K$243</c:f>
              <c:numCache>
                <c:formatCode>#,##0.00</c:formatCode>
                <c:ptCount val="8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3557496.54</c:v>
                </c:pt>
                <c:pt idx="6">
                  <c:v>4150637.7</c:v>
                </c:pt>
                <c:pt idx="7">
                  <c:v>427444.48000000004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06-47B9-91FC-075049742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82080"/>
        <c:axId val="141184000"/>
      </c:lineChart>
      <c:lineChart>
        <c:grouping val="standard"/>
        <c:varyColors val="0"/>
        <c:ser>
          <c:idx val="0"/>
          <c:order val="0"/>
          <c:tx>
            <c:v>Investimento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Orçamento_quadro_resumo!$D$224:$K$224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Orçamento_quadro_resumo!$D$231:$K$231</c:f>
              <c:numCache>
                <c:formatCode>#,##0.00</c:formatCode>
                <c:ptCount val="8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20108559.140000001</c:v>
                </c:pt>
                <c:pt idx="6">
                  <c:v>8695892.9600000009</c:v>
                </c:pt>
                <c:pt idx="7">
                  <c:v>9225184.3000000007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06-47B9-91FC-075049742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191424"/>
        <c:axId val="141189888"/>
      </c:lineChart>
      <c:catAx>
        <c:axId val="1411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84000"/>
        <c:crosses val="autoZero"/>
        <c:auto val="1"/>
        <c:lblAlgn val="ctr"/>
        <c:lblOffset val="100"/>
        <c:noMultiLvlLbl val="0"/>
      </c:catAx>
      <c:valAx>
        <c:axId val="141184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1182080"/>
        <c:crosses val="autoZero"/>
        <c:crossBetween val="between"/>
      </c:valAx>
      <c:valAx>
        <c:axId val="141189888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41191424"/>
        <c:crosses val="max"/>
        <c:crossBetween val="between"/>
      </c:valAx>
      <c:catAx>
        <c:axId val="14119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1189888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Orçamento_quadro_resumo!$G$123:$N$123</c:f>
              <c:numCache>
                <c:formatCode>#,##0.00</c:formatCode>
                <c:ptCount val="8"/>
                <c:pt idx="0">
                  <c:v>45547221</c:v>
                </c:pt>
                <c:pt idx="1">
                  <c:v>59650673</c:v>
                </c:pt>
                <c:pt idx="2" formatCode="General">
                  <c:v>72538323</c:v>
                </c:pt>
                <c:pt idx="3">
                  <c:v>81494452</c:v>
                </c:pt>
                <c:pt idx="4">
                  <c:v>91520739</c:v>
                </c:pt>
                <c:pt idx="5">
                  <c:v>90330206</c:v>
                </c:pt>
                <c:pt idx="6">
                  <c:v>119343384</c:v>
                </c:pt>
                <c:pt idx="7">
                  <c:v>127392257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86-460B-A0DB-B99F0253539D}"/>
            </c:ext>
          </c:extLst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Orçamento_quadro_resumo!$D$154:$K$154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86-460B-A0DB-B99F0253539D}"/>
            </c:ext>
          </c:extLst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Orçamento_quadro_resumo!$D$171:$K$171</c:f>
              <c:numCache>
                <c:formatCode>#,##0.00</c:formatCode>
                <c:ptCount val="8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  <c:pt idx="7">
                  <c:v>147661323.21000001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86-460B-A0DB-B99F02535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34560"/>
        <c:axId val="141236480"/>
      </c:lineChart>
      <c:catAx>
        <c:axId val="14123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236480"/>
        <c:crosses val="autoZero"/>
        <c:auto val="1"/>
        <c:lblAlgn val="ctr"/>
        <c:lblOffset val="100"/>
        <c:noMultiLvlLbl val="0"/>
      </c:catAx>
      <c:valAx>
        <c:axId val="141236480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41234560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0605246840343"/>
          <c:y val="3.9285714285714285E-2"/>
          <c:w val="0.60744277690854176"/>
          <c:h val="0.87184561304836894"/>
        </c:manualLayout>
      </c:layout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Orçamento_quadro_resumo!$G$124:$N$124</c:f>
              <c:numCache>
                <c:formatCode>#,##0.00</c:formatCode>
                <c:ptCount val="8"/>
                <c:pt idx="0">
                  <c:v>14728550</c:v>
                </c:pt>
                <c:pt idx="1">
                  <c:v>20217634</c:v>
                </c:pt>
                <c:pt idx="2" formatCode="General">
                  <c:v>23811618</c:v>
                </c:pt>
                <c:pt idx="3">
                  <c:v>26138654</c:v>
                </c:pt>
                <c:pt idx="4">
                  <c:v>35503037</c:v>
                </c:pt>
                <c:pt idx="5">
                  <c:v>41040823</c:v>
                </c:pt>
                <c:pt idx="6">
                  <c:v>47832069</c:v>
                </c:pt>
                <c:pt idx="7">
                  <c:v>50719927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66-4DC6-BCDE-43ACECB99EED}"/>
            </c:ext>
          </c:extLst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Orçamento_quadro_resumo!$D$195:$K$195</c:f>
              <c:numCache>
                <c:formatCode>#,##0.00</c:formatCode>
                <c:ptCount val="8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39299873.240000002</c:v>
                </c:pt>
                <c:pt idx="6">
                  <c:v>42857939.039999992</c:v>
                </c:pt>
                <c:pt idx="7">
                  <c:v>51995677.280000001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66-4DC6-BCDE-43ACECB99EED}"/>
            </c:ext>
          </c:extLst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Orçamento_quadro_resumo!$D$219:$K$219</c:f>
              <c:numCache>
                <c:formatCode>#,##0.00</c:formatCode>
                <c:ptCount val="8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25931133.5</c:v>
                </c:pt>
                <c:pt idx="6">
                  <c:v>24410115.850000001</c:v>
                </c:pt>
                <c:pt idx="7">
                  <c:v>26181975.100000001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66-4DC6-BCDE-43ACECB99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71424"/>
        <c:axId val="141273344"/>
      </c:lineChart>
      <c:catAx>
        <c:axId val="1412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273344"/>
        <c:crosses val="autoZero"/>
        <c:auto val="1"/>
        <c:lblAlgn val="ctr"/>
        <c:lblOffset val="100"/>
        <c:noMultiLvlLbl val="0"/>
      </c:catAx>
      <c:valAx>
        <c:axId val="141273344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412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98835156521095"/>
          <c:y val="0.37951447727831505"/>
          <c:w val="0.21737343745589496"/>
          <c:h val="0.30535114768032068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Orçamento_quadro_resumo!$G$125:$N$125</c:f>
              <c:numCache>
                <c:formatCode>#,##0.00</c:formatCode>
                <c:ptCount val="8"/>
                <c:pt idx="0">
                  <c:v>17835947</c:v>
                </c:pt>
                <c:pt idx="1">
                  <c:v>15843901</c:v>
                </c:pt>
                <c:pt idx="2" formatCode="General">
                  <c:v>6318410</c:v>
                </c:pt>
                <c:pt idx="3">
                  <c:v>15724155</c:v>
                </c:pt>
                <c:pt idx="4">
                  <c:v>15937777</c:v>
                </c:pt>
                <c:pt idx="5">
                  <c:v>19497588</c:v>
                </c:pt>
                <c:pt idx="6">
                  <c:v>14715566</c:v>
                </c:pt>
                <c:pt idx="7">
                  <c:v>9955133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E5-4DD6-93E9-103177E65211}"/>
            </c:ext>
          </c:extLst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Orçamento_quadro_resumo!$D$231:$K$231</c:f>
              <c:numCache>
                <c:formatCode>#,##0.00</c:formatCode>
                <c:ptCount val="8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20108559.140000001</c:v>
                </c:pt>
                <c:pt idx="6">
                  <c:v>8695892.9600000009</c:v>
                </c:pt>
                <c:pt idx="7">
                  <c:v>9225184.3000000007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E5-4DD6-93E9-103177E65211}"/>
            </c:ext>
          </c:extLst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Orçamento_quadro_resumo!$D$243:$K$243</c:f>
              <c:numCache>
                <c:formatCode>#,##0.00</c:formatCode>
                <c:ptCount val="8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3557496.54</c:v>
                </c:pt>
                <c:pt idx="6">
                  <c:v>4150637.7</c:v>
                </c:pt>
                <c:pt idx="7">
                  <c:v>427444.48000000004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E5-4DD6-93E9-103177E65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56512"/>
        <c:axId val="145058432"/>
      </c:lineChart>
      <c:catAx>
        <c:axId val="1450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58432"/>
        <c:crosses val="autoZero"/>
        <c:auto val="1"/>
        <c:lblAlgn val="ctr"/>
        <c:lblOffset val="100"/>
        <c:noMultiLvlLbl val="0"/>
      </c:catAx>
      <c:valAx>
        <c:axId val="145058432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4505651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060790447244248E-2"/>
          <c:y val="5.5992158515901494E-3"/>
          <c:w val="0.61658827369336355"/>
          <c:h val="0.909117597156506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Orçamento_quadro_resumo!$C$143</c:f>
              <c:strCache>
                <c:ptCount val="1"/>
                <c:pt idx="0">
                  <c:v>Aposentadorias e Reformas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Orçamento_quadro_resumo!$D$143:$K$143</c:f>
              <c:numCache>
                <c:formatCode>#,##0.00</c:formatCode>
                <c:ptCount val="8"/>
                <c:pt idx="0">
                  <c:v>735503</c:v>
                </c:pt>
                <c:pt idx="1">
                  <c:v>1105731</c:v>
                </c:pt>
                <c:pt idx="2">
                  <c:v>1672987</c:v>
                </c:pt>
                <c:pt idx="3">
                  <c:v>2157455</c:v>
                </c:pt>
                <c:pt idx="4">
                  <c:v>2705343</c:v>
                </c:pt>
                <c:pt idx="5">
                  <c:v>3328706.04</c:v>
                </c:pt>
                <c:pt idx="6">
                  <c:v>4974958.32</c:v>
                </c:pt>
                <c:pt idx="7">
                  <c:v>6709959.2999999998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4-4F45-BC82-6D03A3A94C33}"/>
            </c:ext>
          </c:extLst>
        </c:ser>
        <c:ser>
          <c:idx val="1"/>
          <c:order val="1"/>
          <c:tx>
            <c:strRef>
              <c:f>Orçamento_quadro_resumo!$C$144</c:f>
              <c:strCache>
                <c:ptCount val="1"/>
                <c:pt idx="0">
                  <c:v>Pensões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Orçamento_quadro_resumo!$D$144:$K$144</c:f>
              <c:numCache>
                <c:formatCode>#,##0.00</c:formatCode>
                <c:ptCount val="8"/>
                <c:pt idx="0">
                  <c:v>298101</c:v>
                </c:pt>
                <c:pt idx="1">
                  <c:v>411465</c:v>
                </c:pt>
                <c:pt idx="2">
                  <c:v>666282</c:v>
                </c:pt>
                <c:pt idx="3">
                  <c:v>857744</c:v>
                </c:pt>
                <c:pt idx="4">
                  <c:v>957071</c:v>
                </c:pt>
                <c:pt idx="5">
                  <c:v>1014979.5700000001</c:v>
                </c:pt>
                <c:pt idx="6">
                  <c:v>1261457.32</c:v>
                </c:pt>
                <c:pt idx="7">
                  <c:v>1508786.66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4-4F45-BC82-6D03A3A94C33}"/>
            </c:ext>
          </c:extLst>
        </c:ser>
        <c:ser>
          <c:idx val="2"/>
          <c:order val="2"/>
          <c:tx>
            <c:strRef>
              <c:f>Orçamento_quadro_resumo!$C$145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Orçamento_quadro_resumo!$D$145:$K$145</c:f>
              <c:numCache>
                <c:formatCode>#,##0.00</c:formatCode>
                <c:ptCount val="8"/>
                <c:pt idx="0">
                  <c:v>340230</c:v>
                </c:pt>
                <c:pt idx="1">
                  <c:v>679954</c:v>
                </c:pt>
                <c:pt idx="2">
                  <c:v>1373025</c:v>
                </c:pt>
                <c:pt idx="3">
                  <c:v>2544492</c:v>
                </c:pt>
                <c:pt idx="4">
                  <c:v>2667432</c:v>
                </c:pt>
                <c:pt idx="5">
                  <c:v>1784387.4200000002</c:v>
                </c:pt>
                <c:pt idx="6">
                  <c:v>2573413.25</c:v>
                </c:pt>
                <c:pt idx="7">
                  <c:v>4394834.82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44-4F45-BC82-6D03A3A94C33}"/>
            </c:ext>
          </c:extLst>
        </c:ser>
        <c:ser>
          <c:idx val="3"/>
          <c:order val="3"/>
          <c:tx>
            <c:strRef>
              <c:f>Orçamento_quadro_resumo!$C$146</c:f>
              <c:strCache>
                <c:ptCount val="1"/>
                <c:pt idx="0">
                  <c:v>Contribuição a Entidades Fechadas de Previdencia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Orçamento_quadro_resumo!$D$146:$K$146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58274</c:v>
                </c:pt>
                <c:pt idx="5">
                  <c:v>105316.27</c:v>
                </c:pt>
                <c:pt idx="6">
                  <c:v>215013.29</c:v>
                </c:pt>
                <c:pt idx="7">
                  <c:v>307087.46000000002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44-4F45-BC82-6D03A3A94C33}"/>
            </c:ext>
          </c:extLst>
        </c:ser>
        <c:ser>
          <c:idx val="4"/>
          <c:order val="4"/>
          <c:tx>
            <c:strRef>
              <c:f>Orçamento_quadro_resumo!$C$147</c:f>
              <c:strCache>
                <c:ptCount val="1"/>
                <c:pt idx="0">
                  <c:v>Outros Beneficios Assistenciais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Orçamento_quadro_resumo!$D$147:$K$147</c:f>
              <c:numCache>
                <c:formatCode>#,##0.00</c:formatCode>
                <c:ptCount val="8"/>
                <c:pt idx="0">
                  <c:v>7661</c:v>
                </c:pt>
                <c:pt idx="1">
                  <c:v>20507</c:v>
                </c:pt>
                <c:pt idx="2">
                  <c:v>30190</c:v>
                </c:pt>
                <c:pt idx="3">
                  <c:v>27727</c:v>
                </c:pt>
                <c:pt idx="4">
                  <c:v>6151</c:v>
                </c:pt>
                <c:pt idx="5">
                  <c:v>37769.21</c:v>
                </c:pt>
                <c:pt idx="6">
                  <c:v>41973.020000000004</c:v>
                </c:pt>
                <c:pt idx="7">
                  <c:v>862540.44000000006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44-4F45-BC82-6D03A3A94C33}"/>
            </c:ext>
          </c:extLst>
        </c:ser>
        <c:ser>
          <c:idx val="11"/>
          <c:order val="5"/>
          <c:tx>
            <c:strRef>
              <c:f>Orçamento_quadro_resumo!$C$148</c:f>
              <c:strCache>
                <c:ptCount val="1"/>
                <c:pt idx="0">
                  <c:v>Vencimentos e Vantagens Fixas - Pessoal Civil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Orçamento_quadro_resumo!$D$148:$K$148</c:f>
              <c:numCache>
                <c:formatCode>#,##0.00</c:formatCode>
                <c:ptCount val="8"/>
                <c:pt idx="0">
                  <c:v>35545217</c:v>
                </c:pt>
                <c:pt idx="1">
                  <c:v>43654237</c:v>
                </c:pt>
                <c:pt idx="2">
                  <c:v>50441557</c:v>
                </c:pt>
                <c:pt idx="3">
                  <c:v>53983472</c:v>
                </c:pt>
                <c:pt idx="4">
                  <c:v>69293797</c:v>
                </c:pt>
                <c:pt idx="5">
                  <c:v>87466942.129999995</c:v>
                </c:pt>
                <c:pt idx="6">
                  <c:v>99536735.439999998</c:v>
                </c:pt>
                <c:pt idx="7">
                  <c:v>110208886.16000001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44-4F45-BC82-6D03A3A94C33}"/>
            </c:ext>
          </c:extLst>
        </c:ser>
        <c:ser>
          <c:idx val="5"/>
          <c:order val="6"/>
          <c:tx>
            <c:strRef>
              <c:f>Orçamento_quadro_resumo!$C$149</c:f>
              <c:strCache>
                <c:ptCount val="1"/>
                <c:pt idx="0">
                  <c:v>Obrigações Patronais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Orçamento_quadro_resumo!$D$149:$K$149</c:f>
              <c:numCache>
                <c:formatCode>#,##0.00</c:formatCode>
                <c:ptCount val="8"/>
                <c:pt idx="0">
                  <c:v>7149510</c:v>
                </c:pt>
                <c:pt idx="1">
                  <c:v>8998524</c:v>
                </c:pt>
                <c:pt idx="2">
                  <c:v>10537350</c:v>
                </c:pt>
                <c:pt idx="3">
                  <c:v>11197289</c:v>
                </c:pt>
                <c:pt idx="4">
                  <c:v>13897953</c:v>
                </c:pt>
                <c:pt idx="5">
                  <c:v>17454177.580000002</c:v>
                </c:pt>
                <c:pt idx="6">
                  <c:v>20267684.77</c:v>
                </c:pt>
                <c:pt idx="7">
                  <c:v>22716527.140000001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44-4F45-BC82-6D03A3A94C33}"/>
            </c:ext>
          </c:extLst>
        </c:ser>
        <c:ser>
          <c:idx val="6"/>
          <c:order val="7"/>
          <c:tx>
            <c:strRef>
              <c:f>Orçamento_quadro_resumo!$C$150</c:f>
              <c:strCache>
                <c:ptCount val="1"/>
                <c:pt idx="0">
                  <c:v>Outras Despesas Variaveis - Pessoal Civil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Orçamento_quadro_resumo!$D$150:$K$150</c:f>
              <c:numCache>
                <c:formatCode>#,##0.00</c:formatCode>
                <c:ptCount val="8"/>
                <c:pt idx="0">
                  <c:v>192451</c:v>
                </c:pt>
                <c:pt idx="1">
                  <c:v>660600</c:v>
                </c:pt>
                <c:pt idx="2">
                  <c:v>369633</c:v>
                </c:pt>
                <c:pt idx="3">
                  <c:v>382221</c:v>
                </c:pt>
                <c:pt idx="4">
                  <c:v>476946</c:v>
                </c:pt>
                <c:pt idx="5">
                  <c:v>497439.00000000006</c:v>
                </c:pt>
                <c:pt idx="6">
                  <c:v>344144.74</c:v>
                </c:pt>
                <c:pt idx="7" formatCode="&quot;R$&quot;\ #,##0.00">
                  <c:v>399265.60000000003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44-4F45-BC82-6D03A3A94C33}"/>
            </c:ext>
          </c:extLst>
        </c:ser>
        <c:ser>
          <c:idx val="7"/>
          <c:order val="8"/>
          <c:tx>
            <c:strRef>
              <c:f>Orçamento_quadro_resumo!$C$151</c:f>
              <c:strCache>
                <c:ptCount val="1"/>
                <c:pt idx="0">
                  <c:v>Sentenças Judiciais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Orçamento_quadro_resumo!$D$151:$K$151</c:f>
              <c:numCache>
                <c:formatCode>#,##0.00</c:formatCode>
                <c:ptCount val="8"/>
                <c:pt idx="0">
                  <c:v>125173</c:v>
                </c:pt>
                <c:pt idx="1">
                  <c:v>125173</c:v>
                </c:pt>
                <c:pt idx="2">
                  <c:v>115402</c:v>
                </c:pt>
                <c:pt idx="3">
                  <c:v>76935</c:v>
                </c:pt>
                <c:pt idx="4">
                  <c:v>28962</c:v>
                </c:pt>
                <c:pt idx="5">
                  <c:v>28961.759999999998</c:v>
                </c:pt>
                <c:pt idx="6">
                  <c:v>28961.760000000002</c:v>
                </c:pt>
                <c:pt idx="7" formatCode="&quot;R$&quot;\ #,##0.00">
                  <c:v>11733.960000000001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44-4F45-BC82-6D03A3A94C33}"/>
            </c:ext>
          </c:extLst>
        </c:ser>
        <c:ser>
          <c:idx val="8"/>
          <c:order val="9"/>
          <c:tx>
            <c:strRef>
              <c:f>Orçamento_quadro_resumo!$C$152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Orçamento_quadro_resumo!$D$152:$K$152</c:f>
              <c:numCache>
                <c:formatCode>#,##0.00</c:formatCode>
                <c:ptCount val="8"/>
                <c:pt idx="0">
                  <c:v>46878</c:v>
                </c:pt>
                <c:pt idx="1">
                  <c:v>67220</c:v>
                </c:pt>
                <c:pt idx="2">
                  <c:v>22619</c:v>
                </c:pt>
                <c:pt idx="3">
                  <c:v>46084</c:v>
                </c:pt>
                <c:pt idx="4">
                  <c:v>116676</c:v>
                </c:pt>
                <c:pt idx="5">
                  <c:v>4364.3100000000004</c:v>
                </c:pt>
                <c:pt idx="6">
                  <c:v>187436.02</c:v>
                </c:pt>
                <c:pt idx="7" formatCode="&quot;R$&quot;\ #,##0.00">
                  <c:v>379823.63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44-4F45-BC82-6D03A3A94C33}"/>
            </c:ext>
          </c:extLst>
        </c:ser>
        <c:ser>
          <c:idx val="10"/>
          <c:order val="10"/>
          <c:tx>
            <c:strRef>
              <c:f>Orçamento_quadro_resumo!$C$153</c:f>
              <c:strCache>
                <c:ptCount val="1"/>
                <c:pt idx="0">
                  <c:v>Ressarcimento de Despesas de Pessoal Requisitado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Orçamento_quadro_resumo!$D$153:$K$153</c:f>
              <c:numCache>
                <c:formatCode>#,##0.00</c:formatCode>
                <c:ptCount val="8"/>
                <c:pt idx="0">
                  <c:v>0</c:v>
                </c:pt>
                <c:pt idx="1">
                  <c:v>15385</c:v>
                </c:pt>
                <c:pt idx="2">
                  <c:v>53437</c:v>
                </c:pt>
                <c:pt idx="3">
                  <c:v>94953</c:v>
                </c:pt>
                <c:pt idx="4">
                  <c:v>76777</c:v>
                </c:pt>
                <c:pt idx="5">
                  <c:v>127582.64</c:v>
                </c:pt>
                <c:pt idx="6">
                  <c:v>208571.1</c:v>
                </c:pt>
                <c:pt idx="7" formatCode="&quot;R$&quot;\ #,##0.00">
                  <c:v>161878.04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44-4F45-BC82-6D03A3A94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153024"/>
        <c:axId val="145232640"/>
        <c:axId val="0"/>
      </c:bar3DChart>
      <c:catAx>
        <c:axId val="14515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232640"/>
        <c:crosses val="autoZero"/>
        <c:auto val="1"/>
        <c:lblAlgn val="ctr"/>
        <c:lblOffset val="100"/>
        <c:noMultiLvlLbl val="0"/>
      </c:catAx>
      <c:valAx>
        <c:axId val="145232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15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84979103069872"/>
          <c:y val="1.7555529439417189E-3"/>
          <c:w val="0.36013376655705082"/>
          <c:h val="0.95248086559110168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5800"/>
            </a:solidFill>
          </c:spPr>
          <c:invertIfNegative val="0"/>
          <c:dPt>
            <c:idx val="2"/>
            <c:invertIfNegative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2CD7-4EB4-B815-51C760E0A81A}"/>
              </c:ext>
            </c:extLst>
          </c:dPt>
          <c:dLbls>
            <c:dLbl>
              <c:idx val="0"/>
              <c:layout>
                <c:manualLayout>
                  <c:x val="2.2222003499562552E-2"/>
                  <c:y val="-3.645377661125716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7-4EB4-B815-51C760E0A81A}"/>
                </c:ext>
              </c:extLst>
            </c:dLbl>
            <c:dLbl>
              <c:idx val="1"/>
              <c:layout>
                <c:manualLayout>
                  <c:x val="-0.15515005264327048"/>
                  <c:y val="-1.0197552644366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7-4EB4-B815-51C760E0A81A}"/>
                </c:ext>
              </c:extLst>
            </c:dLbl>
            <c:dLbl>
              <c:idx val="2"/>
              <c:layout>
                <c:manualLayout>
                  <c:x val="3.7901477191384252E-2"/>
                  <c:y val="3.3920175880299192E-2"/>
                </c:manualLayout>
              </c:layout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rgbClr val="FF0000"/>
                      </a:solidFill>
                      <a:latin typeface="Century Gothic" panose="020B0502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7-4EB4-B815-51C760E0A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(Orçamento_quadro_resumo!$D$12,Orçamento_quadro_resumo!$N$12,Orçamento_quadro_resumo!$O$12)</c:f>
              <c:strCache>
                <c:ptCount val="3"/>
                <c:pt idx="0">
                  <c:v>2006</c:v>
                </c:pt>
                <c:pt idx="1">
                  <c:v>2016</c:v>
                </c:pt>
                <c:pt idx="2">
                  <c:v>Evolução 2006-2016</c:v>
                </c:pt>
              </c:strCache>
            </c:strRef>
          </c:cat>
          <c:val>
            <c:numRef>
              <c:f>(Orçamento_quadro_resumo!$D$16,Orçamento_quadro_resumo!$N$16,Orçamento_quadro_resumo!$O$16)</c:f>
              <c:numCache>
                <c:formatCode>#,##0.00</c:formatCode>
                <c:ptCount val="3"/>
                <c:pt idx="0">
                  <c:v>10542446</c:v>
                </c:pt>
                <c:pt idx="1">
                  <c:v>188067317</c:v>
                </c:pt>
                <c:pt idx="2" formatCode="0.00%">
                  <c:v>16.839059076043643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D7-4EB4-B815-51C760E0A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9089792"/>
        <c:axId val="139091328"/>
        <c:axId val="0"/>
      </c:bar3DChart>
      <c:catAx>
        <c:axId val="139089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39091328"/>
        <c:crosses val="autoZero"/>
        <c:auto val="1"/>
        <c:lblAlgn val="ctr"/>
        <c:lblOffset val="100"/>
        <c:noMultiLvlLbl val="0"/>
      </c:catAx>
      <c:valAx>
        <c:axId val="13909132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39089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584771311119039E-2"/>
          <c:y val="3.4619195662514632E-2"/>
          <c:w val="0.61710966779761378"/>
          <c:h val="0.896479291405943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Orçamento_quadro_resumo!$C$177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Orçamento_quadro_resumo!$D$177:$K$177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130527</c:v>
                </c:pt>
                <c:pt idx="5">
                  <c:v>143558.46</c:v>
                </c:pt>
                <c:pt idx="6">
                  <c:v>162105.14000000001</c:v>
                </c:pt>
                <c:pt idx="7">
                  <c:v>330329.48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B-4447-8946-A9E99640B547}"/>
            </c:ext>
          </c:extLst>
        </c:ser>
        <c:ser>
          <c:idx val="1"/>
          <c:order val="1"/>
          <c:tx>
            <c:strRef>
              <c:f>Orçamento_quadro_resumo!$C$178</c:f>
              <c:strCache>
                <c:ptCount val="1"/>
                <c:pt idx="0">
                  <c:v>Outros Beneficios Assistenciais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Orçamento_quadro_resumo!$D$178:$K$178</c:f>
              <c:numCache>
                <c:formatCode>#,##0.00</c:formatCode>
                <c:ptCount val="8"/>
                <c:pt idx="0">
                  <c:v>73167</c:v>
                </c:pt>
                <c:pt idx="1">
                  <c:v>91013</c:v>
                </c:pt>
                <c:pt idx="2">
                  <c:v>121234</c:v>
                </c:pt>
                <c:pt idx="3">
                  <c:v>135094</c:v>
                </c:pt>
                <c:pt idx="4">
                  <c:v>0</c:v>
                </c:pt>
                <c:pt idx="5">
                  <c:v>178266</c:v>
                </c:pt>
                <c:pt idx="6">
                  <c:v>180134.5</c:v>
                </c:pt>
                <c:pt idx="7">
                  <c:v>837678.9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B-4447-8946-A9E99640B547}"/>
            </c:ext>
          </c:extLst>
        </c:ser>
        <c:ser>
          <c:idx val="2"/>
          <c:order val="2"/>
          <c:tx>
            <c:strRef>
              <c:f>Orçamento_quadro_resumo!$C$179</c:f>
              <c:strCache>
                <c:ptCount val="1"/>
                <c:pt idx="0">
                  <c:v>Diarias - Civil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Orçamento_quadro_resumo!$D$179:$K$179</c:f>
              <c:numCache>
                <c:formatCode>#,##0.00</c:formatCode>
                <c:ptCount val="8"/>
                <c:pt idx="0">
                  <c:v>450168</c:v>
                </c:pt>
                <c:pt idx="1">
                  <c:v>616486</c:v>
                </c:pt>
                <c:pt idx="2">
                  <c:v>659227</c:v>
                </c:pt>
                <c:pt idx="3">
                  <c:v>740902</c:v>
                </c:pt>
                <c:pt idx="4">
                  <c:v>913401</c:v>
                </c:pt>
                <c:pt idx="5">
                  <c:v>912498.66999999993</c:v>
                </c:pt>
                <c:pt idx="6">
                  <c:v>756134.14</c:v>
                </c:pt>
                <c:pt idx="7">
                  <c:v>783959.26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5B-4447-8946-A9E99640B547}"/>
            </c:ext>
          </c:extLst>
        </c:ser>
        <c:ser>
          <c:idx val="3"/>
          <c:order val="3"/>
          <c:tx>
            <c:strRef>
              <c:f>Orçamento_quadro_resumo!$C$180</c:f>
              <c:strCache>
                <c:ptCount val="1"/>
                <c:pt idx="0">
                  <c:v>Auxilio Financeiro a Estudantes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Orçamento_quadro_resumo!$D$180:$K$180</c:f>
              <c:numCache>
                <c:formatCode>#,##0.00</c:formatCode>
                <c:ptCount val="8"/>
                <c:pt idx="0">
                  <c:v>2518359</c:v>
                </c:pt>
                <c:pt idx="1">
                  <c:v>1941790</c:v>
                </c:pt>
                <c:pt idx="2">
                  <c:v>2195490</c:v>
                </c:pt>
                <c:pt idx="3">
                  <c:v>3677573</c:v>
                </c:pt>
                <c:pt idx="4">
                  <c:v>4674886</c:v>
                </c:pt>
                <c:pt idx="5">
                  <c:v>5682005.0700000003</c:v>
                </c:pt>
                <c:pt idx="6">
                  <c:v>7375961.8799999999</c:v>
                </c:pt>
                <c:pt idx="7">
                  <c:v>7385009.9000000004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5B-4447-8946-A9E99640B547}"/>
            </c:ext>
          </c:extLst>
        </c:ser>
        <c:ser>
          <c:idx val="4"/>
          <c:order val="4"/>
          <c:tx>
            <c:strRef>
              <c:f>Orçamento_quadro_resumo!$C$181</c:f>
              <c:strCache>
                <c:ptCount val="1"/>
                <c:pt idx="0">
                  <c:v>Material de Consumo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Orçamento_quadro_resumo!$D$181:$K$181</c:f>
              <c:numCache>
                <c:formatCode>#,##0.00</c:formatCode>
                <c:ptCount val="8"/>
                <c:pt idx="0">
                  <c:v>1819851</c:v>
                </c:pt>
                <c:pt idx="1">
                  <c:v>1878416</c:v>
                </c:pt>
                <c:pt idx="2">
                  <c:v>3779239</c:v>
                </c:pt>
                <c:pt idx="3">
                  <c:v>2882429</c:v>
                </c:pt>
                <c:pt idx="4">
                  <c:v>6232837</c:v>
                </c:pt>
                <c:pt idx="5">
                  <c:v>2765396.8800000008</c:v>
                </c:pt>
                <c:pt idx="6">
                  <c:v>1815435.1499999997</c:v>
                </c:pt>
                <c:pt idx="7">
                  <c:v>2599912.9000000004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5B-4447-8946-A9E99640B547}"/>
            </c:ext>
          </c:extLst>
        </c:ser>
        <c:ser>
          <c:idx val="11"/>
          <c:order val="5"/>
          <c:tx>
            <c:strRef>
              <c:f>Orçamento_quadro_resumo!$C$182</c:f>
              <c:strCache>
                <c:ptCount val="1"/>
                <c:pt idx="0">
                  <c:v>Premiações Culturais, Artísticas, Cientificas, Desportivas e Outras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Orçamento_quadro_resumo!$D$182:$K$182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1500</c:v>
                </c:pt>
                <c:pt idx="3">
                  <c:v>4500</c:v>
                </c:pt>
                <c:pt idx="4">
                  <c:v>42700</c:v>
                </c:pt>
                <c:pt idx="5">
                  <c:v>159500</c:v>
                </c:pt>
                <c:pt idx="6">
                  <c:v>52250</c:v>
                </c:pt>
                <c:pt idx="7">
                  <c:v>63250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5B-4447-8946-A9E99640B547}"/>
            </c:ext>
          </c:extLst>
        </c:ser>
        <c:ser>
          <c:idx val="5"/>
          <c:order val="6"/>
          <c:tx>
            <c:strRef>
              <c:f>Orçamento_quadro_resumo!$C$183</c:f>
              <c:strCache>
                <c:ptCount val="1"/>
                <c:pt idx="0">
                  <c:v>Material de Distribuição Gratuita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Orçamento_quadro_resumo!$D$183:$K$183</c:f>
              <c:numCache>
                <c:formatCode>#,##0.00</c:formatCode>
                <c:ptCount val="8"/>
                <c:pt idx="0">
                  <c:v>0</c:v>
                </c:pt>
                <c:pt idx="1">
                  <c:v>10680</c:v>
                </c:pt>
                <c:pt idx="2">
                  <c:v>45610</c:v>
                </c:pt>
                <c:pt idx="3">
                  <c:v>93444</c:v>
                </c:pt>
                <c:pt idx="4">
                  <c:v>148991</c:v>
                </c:pt>
                <c:pt idx="5">
                  <c:v>303961</c:v>
                </c:pt>
                <c:pt idx="6">
                  <c:v>53678</c:v>
                </c:pt>
                <c:pt idx="7">
                  <c:v>99420.46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5B-4447-8946-A9E99640B547}"/>
            </c:ext>
          </c:extLst>
        </c:ser>
        <c:ser>
          <c:idx val="6"/>
          <c:order val="7"/>
          <c:tx>
            <c:strRef>
              <c:f>Orçamento_quadro_resumo!$C$184</c:f>
              <c:strCache>
                <c:ptCount val="1"/>
                <c:pt idx="0">
                  <c:v>Passagens e Despesas com Locomoção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Orçamento_quadro_resumo!$D$184:$K$184</c:f>
              <c:numCache>
                <c:formatCode>#,##0.00</c:formatCode>
                <c:ptCount val="8"/>
                <c:pt idx="0">
                  <c:v>614767</c:v>
                </c:pt>
                <c:pt idx="1">
                  <c:v>576350</c:v>
                </c:pt>
                <c:pt idx="2">
                  <c:v>503235</c:v>
                </c:pt>
                <c:pt idx="3">
                  <c:v>895364</c:v>
                </c:pt>
                <c:pt idx="4">
                  <c:v>1107196</c:v>
                </c:pt>
                <c:pt idx="5">
                  <c:v>1192195.73</c:v>
                </c:pt>
                <c:pt idx="6">
                  <c:v>1114359.22</c:v>
                </c:pt>
                <c:pt idx="7">
                  <c:v>1238055.72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5B-4447-8946-A9E99640B547}"/>
            </c:ext>
          </c:extLst>
        </c:ser>
        <c:ser>
          <c:idx val="7"/>
          <c:order val="8"/>
          <c:tx>
            <c:strRef>
              <c:f>Orçamento_quadro_resumo!$C$185</c:f>
              <c:strCache>
                <c:ptCount val="1"/>
                <c:pt idx="0">
                  <c:v>Serviços de Consultoria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Orçamento_quadro_resumo!$D$185:$K$185</c:f>
              <c:numCache>
                <c:formatCode>#,##0.00</c:formatCode>
                <c:ptCount val="8"/>
                <c:pt idx="0">
                  <c:v>24678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5B-4447-8946-A9E99640B547}"/>
            </c:ext>
          </c:extLst>
        </c:ser>
        <c:ser>
          <c:idx val="8"/>
          <c:order val="9"/>
          <c:tx>
            <c:strRef>
              <c:f>Orçamento_quadro_resumo!$C$186</c:f>
              <c:strCache>
                <c:ptCount val="1"/>
                <c:pt idx="0">
                  <c:v>Outros Serviços de Terceiros - Pessoa Fisica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Orçamento_quadro_resumo!$D$186:$K$186</c:f>
              <c:numCache>
                <c:formatCode>#,##0.00</c:formatCode>
                <c:ptCount val="8"/>
                <c:pt idx="0">
                  <c:v>502872</c:v>
                </c:pt>
                <c:pt idx="1">
                  <c:v>958835</c:v>
                </c:pt>
                <c:pt idx="2">
                  <c:v>1059010</c:v>
                </c:pt>
                <c:pt idx="3">
                  <c:v>1370416</c:v>
                </c:pt>
                <c:pt idx="4">
                  <c:v>2051264</c:v>
                </c:pt>
                <c:pt idx="5">
                  <c:v>1827645.06</c:v>
                </c:pt>
                <c:pt idx="6">
                  <c:v>1129355.83</c:v>
                </c:pt>
                <c:pt idx="7">
                  <c:v>974168.05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A5B-4447-8946-A9E99640B547}"/>
            </c:ext>
          </c:extLst>
        </c:ser>
        <c:ser>
          <c:idx val="10"/>
          <c:order val="10"/>
          <c:tx>
            <c:strRef>
              <c:f>Orçamento_quadro_resumo!$C$187</c:f>
              <c:strCache>
                <c:ptCount val="1"/>
                <c:pt idx="0">
                  <c:v>Locação de Mão-de-obra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Orçamento_quadro_resumo!$D$187:$K$187</c:f>
              <c:numCache>
                <c:formatCode>#,##0.00</c:formatCode>
                <c:ptCount val="8"/>
                <c:pt idx="0">
                  <c:v>2213175</c:v>
                </c:pt>
                <c:pt idx="1">
                  <c:v>2457753</c:v>
                </c:pt>
                <c:pt idx="2">
                  <c:v>3035087</c:v>
                </c:pt>
                <c:pt idx="3">
                  <c:v>3893926</c:v>
                </c:pt>
                <c:pt idx="4">
                  <c:v>3925571</c:v>
                </c:pt>
                <c:pt idx="5">
                  <c:v>4912484.5200000005</c:v>
                </c:pt>
                <c:pt idx="6">
                  <c:v>5598218.3600000003</c:v>
                </c:pt>
                <c:pt idx="7">
                  <c:v>6116086.5399999991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5B-4447-8946-A9E99640B547}"/>
            </c:ext>
          </c:extLst>
        </c:ser>
        <c:ser>
          <c:idx val="9"/>
          <c:order val="11"/>
          <c:tx>
            <c:strRef>
              <c:f>Orçamento_quadro_resumo!$C$188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Orçamento_quadro_resumo!$D$188:$K$188</c:f>
              <c:numCache>
                <c:formatCode>#,##0.00</c:formatCode>
                <c:ptCount val="8"/>
                <c:pt idx="0">
                  <c:v>7118151</c:v>
                </c:pt>
                <c:pt idx="1">
                  <c:v>7825059</c:v>
                </c:pt>
                <c:pt idx="2">
                  <c:v>9176601</c:v>
                </c:pt>
                <c:pt idx="3">
                  <c:v>10555667</c:v>
                </c:pt>
                <c:pt idx="4">
                  <c:v>13980877</c:v>
                </c:pt>
                <c:pt idx="5">
                  <c:v>13887562.439999999</c:v>
                </c:pt>
                <c:pt idx="6">
                  <c:v>16638563.52</c:v>
                </c:pt>
                <c:pt idx="7">
                  <c:v>21840342.449999996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5B-4447-8946-A9E99640B547}"/>
            </c:ext>
          </c:extLst>
        </c:ser>
        <c:ser>
          <c:idx val="12"/>
          <c:order val="12"/>
          <c:tx>
            <c:strRef>
              <c:f>Orçamento_quadro_resumo!$C$189</c:f>
              <c:strCache>
                <c:ptCount val="1"/>
                <c:pt idx="0">
                  <c:v>Contribuições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Orçamento_quadro_resumo!$D$189:$K$189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26742</c:v>
                </c:pt>
                <c:pt idx="5">
                  <c:v>31681.91</c:v>
                </c:pt>
                <c:pt idx="6">
                  <c:v>58465.120000000003</c:v>
                </c:pt>
                <c:pt idx="7">
                  <c:v>74635.600000000006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5B-4447-8946-A9E99640B547}"/>
            </c:ext>
          </c:extLst>
        </c:ser>
        <c:ser>
          <c:idx val="13"/>
          <c:order val="13"/>
          <c:tx>
            <c:strRef>
              <c:f>Orçamento_quadro_resumo!$C$190</c:f>
              <c:strCache>
                <c:ptCount val="1"/>
                <c:pt idx="0">
                  <c:v>Auxílio-Alimentação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Orçamento_quadro_resumo!$D$190:$K$190</c:f>
              <c:numCache>
                <c:formatCode>#,##0.00</c:formatCode>
                <c:ptCount val="8"/>
                <c:pt idx="0">
                  <c:v>806237</c:v>
                </c:pt>
                <c:pt idx="1">
                  <c:v>2229673</c:v>
                </c:pt>
                <c:pt idx="2">
                  <c:v>2534026</c:v>
                </c:pt>
                <c:pt idx="3">
                  <c:v>2764581</c:v>
                </c:pt>
                <c:pt idx="4">
                  <c:v>3826208</c:v>
                </c:pt>
                <c:pt idx="5">
                  <c:v>4339995.91</c:v>
                </c:pt>
                <c:pt idx="6">
                  <c:v>4615977.9400000004</c:v>
                </c:pt>
                <c:pt idx="7">
                  <c:v>5866711.6399999997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A5B-4447-8946-A9E99640B547}"/>
            </c:ext>
          </c:extLst>
        </c:ser>
        <c:ser>
          <c:idx val="14"/>
          <c:order val="14"/>
          <c:tx>
            <c:strRef>
              <c:f>Orçamento_quadro_resumo!$C$191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Orçamento_quadro_resumo!$D$191:$K$191</c:f>
              <c:numCache>
                <c:formatCode>#,##0.00</c:formatCode>
                <c:ptCount val="8"/>
                <c:pt idx="0">
                  <c:v>334237</c:v>
                </c:pt>
                <c:pt idx="1">
                  <c:v>454334</c:v>
                </c:pt>
                <c:pt idx="2">
                  <c:v>588973</c:v>
                </c:pt>
                <c:pt idx="3">
                  <c:v>628972</c:v>
                </c:pt>
                <c:pt idx="4">
                  <c:v>806733</c:v>
                </c:pt>
                <c:pt idx="5">
                  <c:v>1007459.71</c:v>
                </c:pt>
                <c:pt idx="6">
                  <c:v>1144851.18</c:v>
                </c:pt>
                <c:pt idx="7">
                  <c:v>1182533.6399999999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A5B-4447-8946-A9E99640B547}"/>
            </c:ext>
          </c:extLst>
        </c:ser>
        <c:ser>
          <c:idx val="15"/>
          <c:order val="15"/>
          <c:tx>
            <c:strRef>
              <c:f>Orçamento_quadro_resumo!$C$192</c:f>
              <c:strCache>
                <c:ptCount val="1"/>
                <c:pt idx="0">
                  <c:v>Auxílio-transporte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Orçamento_quadro_resumo!$D$192:$K$192</c:f>
              <c:numCache>
                <c:formatCode>#,##0.00</c:formatCode>
                <c:ptCount val="8"/>
                <c:pt idx="0">
                  <c:v>14004</c:v>
                </c:pt>
                <c:pt idx="1">
                  <c:v>17290</c:v>
                </c:pt>
                <c:pt idx="2">
                  <c:v>14660</c:v>
                </c:pt>
                <c:pt idx="3">
                  <c:v>10166</c:v>
                </c:pt>
                <c:pt idx="4">
                  <c:v>8540</c:v>
                </c:pt>
                <c:pt idx="5">
                  <c:v>7687.83</c:v>
                </c:pt>
                <c:pt idx="6">
                  <c:v>11851.11</c:v>
                </c:pt>
                <c:pt idx="7">
                  <c:v>11043.53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A5B-4447-8946-A9E99640B547}"/>
            </c:ext>
          </c:extLst>
        </c:ser>
        <c:ser>
          <c:idx val="16"/>
          <c:order val="16"/>
          <c:tx>
            <c:strRef>
              <c:f>Orçamento_quadro_resumo!$C$193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Orçamento_quadro_resumo!$D$193:$K$193</c:f>
              <c:numCache>
                <c:formatCode>#,##0.00</c:formatCode>
                <c:ptCount val="8"/>
                <c:pt idx="0">
                  <c:v>2478</c:v>
                </c:pt>
                <c:pt idx="1">
                  <c:v>128949</c:v>
                </c:pt>
                <c:pt idx="2">
                  <c:v>51186</c:v>
                </c:pt>
                <c:pt idx="3">
                  <c:v>13853</c:v>
                </c:pt>
                <c:pt idx="4">
                  <c:v>938</c:v>
                </c:pt>
                <c:pt idx="5">
                  <c:v>0</c:v>
                </c:pt>
                <c:pt idx="6">
                  <c:v>146417.07999999999</c:v>
                </c:pt>
                <c:pt idx="7">
                  <c:v>103429.51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5B-4447-8946-A9E99640B547}"/>
            </c:ext>
          </c:extLst>
        </c:ser>
        <c:ser>
          <c:idx val="17"/>
          <c:order val="17"/>
          <c:tx>
            <c:strRef>
              <c:f>Orçamento_quadro_resumo!$C$194</c:f>
              <c:strCache>
                <c:ptCount val="1"/>
                <c:pt idx="0">
                  <c:v>Indenizações e Restituições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Orçamento_quadro_resumo!$D$194:$K$194</c:f>
              <c:numCache>
                <c:formatCode>#,##0.00</c:formatCode>
                <c:ptCount val="8"/>
                <c:pt idx="0">
                  <c:v>521425</c:v>
                </c:pt>
                <c:pt idx="1">
                  <c:v>929268</c:v>
                </c:pt>
                <c:pt idx="2">
                  <c:v>1129409</c:v>
                </c:pt>
                <c:pt idx="3">
                  <c:v>1278379</c:v>
                </c:pt>
                <c:pt idx="4">
                  <c:v>1719241</c:v>
                </c:pt>
                <c:pt idx="5">
                  <c:v>1947974.05</c:v>
                </c:pt>
                <c:pt idx="6">
                  <c:v>2004180.8699999999</c:v>
                </c:pt>
                <c:pt idx="7">
                  <c:v>2489109.7000000002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A5B-4447-8946-A9E99640B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330944"/>
        <c:axId val="145332480"/>
        <c:axId val="0"/>
      </c:bar3DChart>
      <c:catAx>
        <c:axId val="14533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5332480"/>
        <c:crosses val="autoZero"/>
        <c:auto val="1"/>
        <c:lblAlgn val="ctr"/>
        <c:lblOffset val="100"/>
        <c:noMultiLvlLbl val="0"/>
      </c:catAx>
      <c:valAx>
        <c:axId val="145332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33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94590626996495"/>
          <c:y val="0"/>
          <c:w val="0.31022170429841922"/>
          <c:h val="0.95629385670579559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1"/>
          <c:order val="0"/>
          <c:tx>
            <c:strRef>
              <c:f>Orçamento_quadro_resumo!$C$225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Orçamento_quadro_resumo!$D$225:$L$225</c:f>
              <c:numCache>
                <c:formatCode>#,##0.00</c:formatCode>
                <c:ptCount val="9"/>
                <c:pt idx="0">
                  <c:v>0</c:v>
                </c:pt>
                <c:pt idx="1">
                  <c:v>48827</c:v>
                </c:pt>
                <c:pt idx="2">
                  <c:v>220020</c:v>
                </c:pt>
                <c:pt idx="3">
                  <c:v>184479</c:v>
                </c:pt>
                <c:pt idx="4">
                  <c:v>175156</c:v>
                </c:pt>
                <c:pt idx="5">
                  <c:v>358293.55</c:v>
                </c:pt>
                <c:pt idx="6">
                  <c:v>117203.46</c:v>
                </c:pt>
                <c:pt idx="7">
                  <c:v>150565.18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1-42E3-A4A1-569382856A11}"/>
            </c:ext>
          </c:extLst>
        </c:ser>
        <c:ser>
          <c:idx val="2"/>
          <c:order val="1"/>
          <c:tx>
            <c:strRef>
              <c:f>Orçamento_quadro_resumo!$C$226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Orçamento_quadro_resumo!$D$226:$K$226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7350</c:v>
                </c:pt>
                <c:pt idx="4">
                  <c:v>34375</c:v>
                </c:pt>
                <c:pt idx="5">
                  <c:v>64583.659999999996</c:v>
                </c:pt>
                <c:pt idx="6">
                  <c:v>189802.63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1-42E3-A4A1-569382856A11}"/>
            </c:ext>
          </c:extLst>
        </c:ser>
        <c:ser>
          <c:idx val="3"/>
          <c:order val="2"/>
          <c:tx>
            <c:strRef>
              <c:f>Orçamento_quadro_resumo!$C$227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Orçamento_quadro_resumo!$D$227:$K$227</c:f>
              <c:numCache>
                <c:formatCode>#,##0.00</c:formatCode>
                <c:ptCount val="8"/>
                <c:pt idx="0">
                  <c:v>13211418</c:v>
                </c:pt>
                <c:pt idx="1">
                  <c:v>18359218</c:v>
                </c:pt>
                <c:pt idx="2">
                  <c:v>14358820</c:v>
                </c:pt>
                <c:pt idx="3">
                  <c:v>7970130</c:v>
                </c:pt>
                <c:pt idx="4">
                  <c:v>4806575</c:v>
                </c:pt>
                <c:pt idx="5">
                  <c:v>12674512.77</c:v>
                </c:pt>
                <c:pt idx="6">
                  <c:v>6293744.4000000004</c:v>
                </c:pt>
                <c:pt idx="7">
                  <c:v>3870238.76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1-42E3-A4A1-569382856A11}"/>
            </c:ext>
          </c:extLst>
        </c:ser>
        <c:ser>
          <c:idx val="4"/>
          <c:order val="3"/>
          <c:tx>
            <c:strRef>
              <c:f>Orçamento_quadro_resumo!$C$228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Orçamento_quadro_resumo!$D$228:$K$228</c:f>
              <c:numCache>
                <c:formatCode>#,##0.00</c:formatCode>
                <c:ptCount val="8"/>
                <c:pt idx="0">
                  <c:v>6509793</c:v>
                </c:pt>
                <c:pt idx="1">
                  <c:v>5028546</c:v>
                </c:pt>
                <c:pt idx="2">
                  <c:v>3223639</c:v>
                </c:pt>
                <c:pt idx="3">
                  <c:v>7166054</c:v>
                </c:pt>
                <c:pt idx="4">
                  <c:v>12193783</c:v>
                </c:pt>
                <c:pt idx="5">
                  <c:v>7011169.1600000001</c:v>
                </c:pt>
                <c:pt idx="6">
                  <c:v>2095142.47</c:v>
                </c:pt>
                <c:pt idx="7">
                  <c:v>5193142.96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1-42E3-A4A1-569382856A11}"/>
            </c:ext>
          </c:extLst>
        </c:ser>
        <c:ser>
          <c:idx val="5"/>
          <c:order val="4"/>
          <c:tx>
            <c:strRef>
              <c:f>Orçamento_quadro_resumo!$C$229</c:f>
              <c:strCache>
                <c:ptCount val="1"/>
                <c:pt idx="0">
                  <c:v>Aquisição de Imoveis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Orçamento_quadro_resumo!$D$229:$K$229</c:f>
              <c:numCache>
                <c:formatCode>#,##0.00</c:formatCode>
                <c:ptCount val="8"/>
                <c:pt idx="0">
                  <c:v>200000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31-42E3-A4A1-569382856A11}"/>
            </c:ext>
          </c:extLst>
        </c:ser>
        <c:ser>
          <c:idx val="6"/>
          <c:order val="5"/>
          <c:tx>
            <c:strRef>
              <c:f>Orçamento_quadro_resumo!$C$230</c:f>
              <c:strCache>
                <c:ptCount val="1"/>
                <c:pt idx="0">
                  <c:v>Despesas de Exercicios Anteriores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Orçamento_quadro_resumo!$D$230:$K$230</c:f>
              <c:numCache>
                <c:formatCode>#,##0.00</c:formatCode>
                <c:ptCount val="8"/>
                <c:pt idx="0">
                  <c:v>370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11237.4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31-42E3-A4A1-569382856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761408"/>
        <c:axId val="145762944"/>
        <c:axId val="0"/>
      </c:bar3DChart>
      <c:catAx>
        <c:axId val="1457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762944"/>
        <c:crosses val="autoZero"/>
        <c:auto val="1"/>
        <c:lblAlgn val="ctr"/>
        <c:lblOffset val="100"/>
        <c:noMultiLvlLbl val="0"/>
      </c:catAx>
      <c:valAx>
        <c:axId val="1457629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76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9665973357103989E-2"/>
          <c:w val="0.31421851238552345"/>
          <c:h val="0.4421197159051663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Orçamento_quadro_resumo!$C$160</c:f>
              <c:strCache>
                <c:ptCount val="1"/>
                <c:pt idx="0">
                  <c:v>Aposentadorias e Reformas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Orçamento_quadro_resumo!$D$160:$K$160</c:f>
              <c:numCache>
                <c:formatCode>#,##0.00</c:formatCode>
                <c:ptCount val="8"/>
                <c:pt idx="0">
                  <c:v>735503</c:v>
                </c:pt>
                <c:pt idx="1">
                  <c:v>1105731</c:v>
                </c:pt>
                <c:pt idx="2">
                  <c:v>1672987</c:v>
                </c:pt>
                <c:pt idx="3">
                  <c:v>2157455</c:v>
                </c:pt>
                <c:pt idx="4">
                  <c:v>2705343</c:v>
                </c:pt>
                <c:pt idx="5">
                  <c:v>3328706.04</c:v>
                </c:pt>
                <c:pt idx="6">
                  <c:v>4974958.32</c:v>
                </c:pt>
                <c:pt idx="7">
                  <c:v>6709959.2999999998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F3-44D5-84E1-45F50898A6BA}"/>
            </c:ext>
          </c:extLst>
        </c:ser>
        <c:ser>
          <c:idx val="1"/>
          <c:order val="1"/>
          <c:tx>
            <c:strRef>
              <c:f>Orçamento_quadro_resumo!$C$161</c:f>
              <c:strCache>
                <c:ptCount val="1"/>
                <c:pt idx="0">
                  <c:v>Pensões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Orçamento_quadro_resumo!$D$161:$K$161</c:f>
              <c:numCache>
                <c:formatCode>#,##0.00</c:formatCode>
                <c:ptCount val="8"/>
                <c:pt idx="0">
                  <c:v>298101</c:v>
                </c:pt>
                <c:pt idx="1">
                  <c:v>411465</c:v>
                </c:pt>
                <c:pt idx="2">
                  <c:v>666282</c:v>
                </c:pt>
                <c:pt idx="3">
                  <c:v>857744</c:v>
                </c:pt>
                <c:pt idx="4">
                  <c:v>957071</c:v>
                </c:pt>
                <c:pt idx="5">
                  <c:v>1014979.5700000001</c:v>
                </c:pt>
                <c:pt idx="6">
                  <c:v>1261457.32</c:v>
                </c:pt>
                <c:pt idx="7">
                  <c:v>1508786.66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F3-44D5-84E1-45F50898A6BA}"/>
            </c:ext>
          </c:extLst>
        </c:ser>
        <c:ser>
          <c:idx val="2"/>
          <c:order val="2"/>
          <c:tx>
            <c:strRef>
              <c:f>Orçamento_quadro_resumo!$C$162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Orçamento_quadro_resumo!$D$162:$K$162</c:f>
              <c:numCache>
                <c:formatCode>#,##0.00</c:formatCode>
                <c:ptCount val="8"/>
                <c:pt idx="0">
                  <c:v>340230</c:v>
                </c:pt>
                <c:pt idx="1">
                  <c:v>679954</c:v>
                </c:pt>
                <c:pt idx="2">
                  <c:v>1373025</c:v>
                </c:pt>
                <c:pt idx="3">
                  <c:v>2544492</c:v>
                </c:pt>
                <c:pt idx="4">
                  <c:v>2667432</c:v>
                </c:pt>
                <c:pt idx="5">
                  <c:v>1784387.4200000002</c:v>
                </c:pt>
                <c:pt idx="6">
                  <c:v>2573413.25</c:v>
                </c:pt>
                <c:pt idx="7">
                  <c:v>4394834.82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F3-44D5-84E1-45F50898A6BA}"/>
            </c:ext>
          </c:extLst>
        </c:ser>
        <c:ser>
          <c:idx val="3"/>
          <c:order val="3"/>
          <c:tx>
            <c:strRef>
              <c:f>Orçamento_quadro_resumo!$C$163</c:f>
              <c:strCache>
                <c:ptCount val="1"/>
                <c:pt idx="0">
                  <c:v>Contribuição a Entidades Fechadas de Previdencia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Orçamento_quadro_resumo!$D$163:$K$163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58274</c:v>
                </c:pt>
                <c:pt idx="5">
                  <c:v>105316.27</c:v>
                </c:pt>
                <c:pt idx="6">
                  <c:v>215013.29</c:v>
                </c:pt>
                <c:pt idx="7">
                  <c:v>307087.46000000002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F3-44D5-84E1-45F50898A6BA}"/>
            </c:ext>
          </c:extLst>
        </c:ser>
        <c:ser>
          <c:idx val="4"/>
          <c:order val="4"/>
          <c:tx>
            <c:strRef>
              <c:f>Orçamento_quadro_resumo!$C$164</c:f>
              <c:strCache>
                <c:ptCount val="1"/>
                <c:pt idx="0">
                  <c:v>Outros Beneficios Assistenciais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Orçamento_quadro_resumo!$D$164:$K$164</c:f>
              <c:numCache>
                <c:formatCode>#,##0.00</c:formatCode>
                <c:ptCount val="8"/>
                <c:pt idx="0">
                  <c:v>7661</c:v>
                </c:pt>
                <c:pt idx="1">
                  <c:v>20507</c:v>
                </c:pt>
                <c:pt idx="2">
                  <c:v>30190</c:v>
                </c:pt>
                <c:pt idx="3">
                  <c:v>27727</c:v>
                </c:pt>
                <c:pt idx="4">
                  <c:v>6151</c:v>
                </c:pt>
                <c:pt idx="5">
                  <c:v>37769.21</c:v>
                </c:pt>
                <c:pt idx="6">
                  <c:v>41973.020000000004</c:v>
                </c:pt>
                <c:pt idx="7">
                  <c:v>862540.44000000006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F3-44D5-84E1-45F50898A6BA}"/>
            </c:ext>
          </c:extLst>
        </c:ser>
        <c:ser>
          <c:idx val="11"/>
          <c:order val="5"/>
          <c:tx>
            <c:strRef>
              <c:f>Orçamento_quadro_resumo!$C$165</c:f>
              <c:strCache>
                <c:ptCount val="1"/>
                <c:pt idx="0">
                  <c:v>Vencimentos e Vantagens Fixas - Pessoal Civil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Orçamento_quadro_resumo!$D$165:$K$165</c:f>
              <c:numCache>
                <c:formatCode>#,##0.00</c:formatCode>
                <c:ptCount val="8"/>
                <c:pt idx="0">
                  <c:v>35545217</c:v>
                </c:pt>
                <c:pt idx="1">
                  <c:v>43654237</c:v>
                </c:pt>
                <c:pt idx="2">
                  <c:v>50441557</c:v>
                </c:pt>
                <c:pt idx="3">
                  <c:v>53983472</c:v>
                </c:pt>
                <c:pt idx="4">
                  <c:v>69293797</c:v>
                </c:pt>
                <c:pt idx="5">
                  <c:v>87465963.629999995</c:v>
                </c:pt>
                <c:pt idx="6">
                  <c:v>99536735.439999998</c:v>
                </c:pt>
                <c:pt idx="7">
                  <c:v>110208886.16000001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F3-44D5-84E1-45F50898A6BA}"/>
            </c:ext>
          </c:extLst>
        </c:ser>
        <c:ser>
          <c:idx val="5"/>
          <c:order val="6"/>
          <c:tx>
            <c:strRef>
              <c:f>Orçamento_quadro_resumo!$C$166</c:f>
              <c:strCache>
                <c:ptCount val="1"/>
                <c:pt idx="0">
                  <c:v>Obrigações Patronais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Orçamento_quadro_resumo!$D$166:$K$166</c:f>
              <c:numCache>
                <c:formatCode>#,##0.00</c:formatCode>
                <c:ptCount val="8"/>
                <c:pt idx="0">
                  <c:v>7149510</c:v>
                </c:pt>
                <c:pt idx="1">
                  <c:v>8998524</c:v>
                </c:pt>
                <c:pt idx="2">
                  <c:v>10537350</c:v>
                </c:pt>
                <c:pt idx="3">
                  <c:v>11197289</c:v>
                </c:pt>
                <c:pt idx="4">
                  <c:v>13897951</c:v>
                </c:pt>
                <c:pt idx="5">
                  <c:v>17454177.580000002</c:v>
                </c:pt>
                <c:pt idx="6">
                  <c:v>20267684.77</c:v>
                </c:pt>
                <c:pt idx="7">
                  <c:v>22716527.140000001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F3-44D5-84E1-45F50898A6BA}"/>
            </c:ext>
          </c:extLst>
        </c:ser>
        <c:ser>
          <c:idx val="6"/>
          <c:order val="7"/>
          <c:tx>
            <c:strRef>
              <c:f>Orçamento_quadro_resumo!$C$167</c:f>
              <c:strCache>
                <c:ptCount val="1"/>
                <c:pt idx="0">
                  <c:v>Outras Despesas Variaveis - Pessoal Civil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Orçamento_quadro_resumo!$D$167:$K$167</c:f>
              <c:numCache>
                <c:formatCode>#,##0.00</c:formatCode>
                <c:ptCount val="8"/>
                <c:pt idx="0">
                  <c:v>192451</c:v>
                </c:pt>
                <c:pt idx="1">
                  <c:v>660600</c:v>
                </c:pt>
                <c:pt idx="2">
                  <c:v>369633</c:v>
                </c:pt>
                <c:pt idx="3">
                  <c:v>382221</c:v>
                </c:pt>
                <c:pt idx="4">
                  <c:v>476946</c:v>
                </c:pt>
                <c:pt idx="5">
                  <c:v>497439.00000000006</c:v>
                </c:pt>
                <c:pt idx="6">
                  <c:v>344144.74</c:v>
                </c:pt>
                <c:pt idx="7" formatCode="&quot;R$&quot;\ #,##0.00">
                  <c:v>399265.60000000003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F3-44D5-84E1-45F50898A6BA}"/>
            </c:ext>
          </c:extLst>
        </c:ser>
        <c:ser>
          <c:idx val="7"/>
          <c:order val="8"/>
          <c:tx>
            <c:strRef>
              <c:f>Orçamento_quadro_resumo!$C$168</c:f>
              <c:strCache>
                <c:ptCount val="1"/>
                <c:pt idx="0">
                  <c:v>Sentenças Judiciais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Orçamento_quadro_resumo!$D$168:$K$168</c:f>
              <c:numCache>
                <c:formatCode>#,##0.00</c:formatCode>
                <c:ptCount val="8"/>
                <c:pt idx="0">
                  <c:v>125173</c:v>
                </c:pt>
                <c:pt idx="1">
                  <c:v>125173</c:v>
                </c:pt>
                <c:pt idx="2">
                  <c:v>115402</c:v>
                </c:pt>
                <c:pt idx="3">
                  <c:v>76935</c:v>
                </c:pt>
                <c:pt idx="4">
                  <c:v>28962</c:v>
                </c:pt>
                <c:pt idx="5">
                  <c:v>28961.759999999998</c:v>
                </c:pt>
                <c:pt idx="6">
                  <c:v>28961.760000000002</c:v>
                </c:pt>
                <c:pt idx="7" formatCode="&quot;R$&quot;\ #,##0.00">
                  <c:v>11733.960000000001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F3-44D5-84E1-45F50898A6BA}"/>
            </c:ext>
          </c:extLst>
        </c:ser>
        <c:ser>
          <c:idx val="8"/>
          <c:order val="9"/>
          <c:tx>
            <c:strRef>
              <c:f>Orçamento_quadro_resumo!$C$169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Orçamento_quadro_resumo!$D$169:$K$169</c:f>
              <c:numCache>
                <c:formatCode>#,##0.00</c:formatCode>
                <c:ptCount val="8"/>
                <c:pt idx="0">
                  <c:v>46878</c:v>
                </c:pt>
                <c:pt idx="1">
                  <c:v>67220</c:v>
                </c:pt>
                <c:pt idx="2">
                  <c:v>22619</c:v>
                </c:pt>
                <c:pt idx="3">
                  <c:v>46084</c:v>
                </c:pt>
                <c:pt idx="4">
                  <c:v>116676</c:v>
                </c:pt>
                <c:pt idx="5">
                  <c:v>4364.3100000000004</c:v>
                </c:pt>
                <c:pt idx="6">
                  <c:v>187436.02</c:v>
                </c:pt>
                <c:pt idx="7" formatCode="&quot;R$&quot;\ #,##0.00">
                  <c:v>379823.63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F3-44D5-84E1-45F50898A6BA}"/>
            </c:ext>
          </c:extLst>
        </c:ser>
        <c:ser>
          <c:idx val="10"/>
          <c:order val="10"/>
          <c:tx>
            <c:strRef>
              <c:f>Orçamento_quadro_resumo!$C$170</c:f>
              <c:strCache>
                <c:ptCount val="1"/>
                <c:pt idx="0">
                  <c:v>Ressarcimento de Despesas de Pessoal Requisitado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Orçamento_quadro_resumo!$D$142:$K$142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Orçamento_quadro_resumo!$D$170:$K$170</c:f>
              <c:numCache>
                <c:formatCode>#,##0.00</c:formatCode>
                <c:ptCount val="8"/>
                <c:pt idx="0">
                  <c:v>0</c:v>
                </c:pt>
                <c:pt idx="1">
                  <c:v>15385</c:v>
                </c:pt>
                <c:pt idx="2">
                  <c:v>53437</c:v>
                </c:pt>
                <c:pt idx="3">
                  <c:v>94953</c:v>
                </c:pt>
                <c:pt idx="4">
                  <c:v>76777</c:v>
                </c:pt>
                <c:pt idx="5">
                  <c:v>127582.64</c:v>
                </c:pt>
                <c:pt idx="6">
                  <c:v>208571.1</c:v>
                </c:pt>
                <c:pt idx="7" formatCode="&quot;R$&quot;\ #,##0.00">
                  <c:v>161878.04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3F3-44D5-84E1-45F50898A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414784"/>
        <c:axId val="145416576"/>
        <c:axId val="0"/>
      </c:bar3DChart>
      <c:catAx>
        <c:axId val="1454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416576"/>
        <c:crosses val="autoZero"/>
        <c:auto val="1"/>
        <c:lblAlgn val="ctr"/>
        <c:lblOffset val="100"/>
        <c:noMultiLvlLbl val="0"/>
      </c:catAx>
      <c:valAx>
        <c:axId val="145416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41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21982819680436"/>
          <c:y val="1.7555529439417189E-3"/>
          <c:w val="0.32976370342062267"/>
          <c:h val="0.95248086559110168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Orçamento_quadro_resumo!$C$201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Orçamento_quadro_resumo!$D$201:$K$201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130527</c:v>
                </c:pt>
                <c:pt idx="5">
                  <c:v>143558.46</c:v>
                </c:pt>
                <c:pt idx="6">
                  <c:v>162105.14000000001</c:v>
                </c:pt>
                <c:pt idx="7">
                  <c:v>330329.48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0-4F15-A65A-33C00EEA5621}"/>
            </c:ext>
          </c:extLst>
        </c:ser>
        <c:ser>
          <c:idx val="1"/>
          <c:order val="1"/>
          <c:tx>
            <c:strRef>
              <c:f>Orçamento_quadro_resumo!$C$202</c:f>
              <c:strCache>
                <c:ptCount val="1"/>
                <c:pt idx="0">
                  <c:v>Outros Beneficios Assistenciais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Orçamento_quadro_resumo!$D$202:$K$202</c:f>
              <c:numCache>
                <c:formatCode>#,##0.00</c:formatCode>
                <c:ptCount val="8"/>
                <c:pt idx="0">
                  <c:v>73167</c:v>
                </c:pt>
                <c:pt idx="1">
                  <c:v>91013</c:v>
                </c:pt>
                <c:pt idx="2">
                  <c:v>121234</c:v>
                </c:pt>
                <c:pt idx="3">
                  <c:v>135094</c:v>
                </c:pt>
                <c:pt idx="4">
                  <c:v>0</c:v>
                </c:pt>
                <c:pt idx="5">
                  <c:v>178266</c:v>
                </c:pt>
                <c:pt idx="6">
                  <c:v>180134.5</c:v>
                </c:pt>
                <c:pt idx="7">
                  <c:v>837678.9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10-4F15-A65A-33C00EEA5621}"/>
            </c:ext>
          </c:extLst>
        </c:ser>
        <c:ser>
          <c:idx val="2"/>
          <c:order val="2"/>
          <c:tx>
            <c:strRef>
              <c:f>Orçamento_quadro_resumo!$C$203</c:f>
              <c:strCache>
                <c:ptCount val="1"/>
                <c:pt idx="0">
                  <c:v>Diarias - Civil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Orçamento_quadro_resumo!$D$203:$K$203</c:f>
              <c:numCache>
                <c:formatCode>#,##0.00</c:formatCode>
                <c:ptCount val="8"/>
                <c:pt idx="0">
                  <c:v>450168</c:v>
                </c:pt>
                <c:pt idx="1">
                  <c:v>616486</c:v>
                </c:pt>
                <c:pt idx="2">
                  <c:v>659227</c:v>
                </c:pt>
                <c:pt idx="3">
                  <c:v>740902</c:v>
                </c:pt>
                <c:pt idx="4">
                  <c:v>913401</c:v>
                </c:pt>
                <c:pt idx="5">
                  <c:v>912498.66999999993</c:v>
                </c:pt>
                <c:pt idx="6">
                  <c:v>756134.14</c:v>
                </c:pt>
                <c:pt idx="7">
                  <c:v>783959.26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10-4F15-A65A-33C00EEA5621}"/>
            </c:ext>
          </c:extLst>
        </c:ser>
        <c:ser>
          <c:idx val="3"/>
          <c:order val="3"/>
          <c:tx>
            <c:strRef>
              <c:f>Orçamento_quadro_resumo!$C$204</c:f>
              <c:strCache>
                <c:ptCount val="1"/>
                <c:pt idx="0">
                  <c:v>Auxilio Financeiro a Estudantes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Orçamento_quadro_resumo!$D$204:$K$204</c:f>
              <c:numCache>
                <c:formatCode>#,##0.00</c:formatCode>
                <c:ptCount val="8"/>
                <c:pt idx="0">
                  <c:v>2385533</c:v>
                </c:pt>
                <c:pt idx="1">
                  <c:v>1910670</c:v>
                </c:pt>
                <c:pt idx="2">
                  <c:v>2069563</c:v>
                </c:pt>
                <c:pt idx="3">
                  <c:v>3246672</c:v>
                </c:pt>
                <c:pt idx="4">
                  <c:v>4432016</c:v>
                </c:pt>
                <c:pt idx="5">
                  <c:v>4697125.99</c:v>
                </c:pt>
                <c:pt idx="6">
                  <c:v>4077937.8600000003</c:v>
                </c:pt>
                <c:pt idx="7">
                  <c:v>3563679.96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10-4F15-A65A-33C00EEA5621}"/>
            </c:ext>
          </c:extLst>
        </c:ser>
        <c:ser>
          <c:idx val="4"/>
          <c:order val="4"/>
          <c:tx>
            <c:strRef>
              <c:f>Orçamento_quadro_resumo!$C$205</c:f>
              <c:strCache>
                <c:ptCount val="1"/>
                <c:pt idx="0">
                  <c:v>Material de Consumo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Orçamento_quadro_resumo!$D$205:$K$205</c:f>
              <c:numCache>
                <c:formatCode>#,##0.00</c:formatCode>
                <c:ptCount val="8"/>
                <c:pt idx="0">
                  <c:v>935228</c:v>
                </c:pt>
                <c:pt idx="1">
                  <c:v>1003870</c:v>
                </c:pt>
                <c:pt idx="2">
                  <c:v>1795611</c:v>
                </c:pt>
                <c:pt idx="3">
                  <c:v>926253</c:v>
                </c:pt>
                <c:pt idx="4">
                  <c:v>1168938</c:v>
                </c:pt>
                <c:pt idx="5">
                  <c:v>506453.43999999994</c:v>
                </c:pt>
                <c:pt idx="6">
                  <c:v>656628.47999999998</c:v>
                </c:pt>
                <c:pt idx="7">
                  <c:v>798065.28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10-4F15-A65A-33C00EEA5621}"/>
            </c:ext>
          </c:extLst>
        </c:ser>
        <c:ser>
          <c:idx val="11"/>
          <c:order val="5"/>
          <c:tx>
            <c:strRef>
              <c:f>Orçamento_quadro_resumo!$C$206</c:f>
              <c:strCache>
                <c:ptCount val="1"/>
                <c:pt idx="0">
                  <c:v>Premiações Culturais, Artísticas, Cientificas, Desportivas e Outras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Orçamento_quadro_resumo!$D$206:$K$206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4500</c:v>
                </c:pt>
                <c:pt idx="4">
                  <c:v>42700</c:v>
                </c:pt>
                <c:pt idx="5">
                  <c:v>138800</c:v>
                </c:pt>
                <c:pt idx="6">
                  <c:v>51000</c:v>
                </c:pt>
                <c:pt idx="7">
                  <c:v>62850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10-4F15-A65A-33C00EEA5621}"/>
            </c:ext>
          </c:extLst>
        </c:ser>
        <c:ser>
          <c:idx val="5"/>
          <c:order val="6"/>
          <c:tx>
            <c:strRef>
              <c:f>Orçamento_quadro_resumo!$C$207</c:f>
              <c:strCache>
                <c:ptCount val="1"/>
                <c:pt idx="0">
                  <c:v>Material de Distribuição Gratuita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Orçamento_quadro_resumo!$D$207:$K$207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24957</c:v>
                </c:pt>
                <c:pt idx="3">
                  <c:v>3738</c:v>
                </c:pt>
                <c:pt idx="4">
                  <c:v>40995</c:v>
                </c:pt>
                <c:pt idx="5">
                  <c:v>55271</c:v>
                </c:pt>
                <c:pt idx="6">
                  <c:v>29794</c:v>
                </c:pt>
                <c:pt idx="7">
                  <c:v>54024.45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10-4F15-A65A-33C00EEA5621}"/>
            </c:ext>
          </c:extLst>
        </c:ser>
        <c:ser>
          <c:idx val="6"/>
          <c:order val="7"/>
          <c:tx>
            <c:strRef>
              <c:f>Orçamento_quadro_resumo!$C$208</c:f>
              <c:strCache>
                <c:ptCount val="1"/>
                <c:pt idx="0">
                  <c:v>Passagens e Despesas com Locomoção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Orçamento_quadro_resumo!$D$208:$K$208</c:f>
              <c:numCache>
                <c:formatCode>#,##0.00</c:formatCode>
                <c:ptCount val="8"/>
                <c:pt idx="0">
                  <c:v>521197</c:v>
                </c:pt>
                <c:pt idx="1">
                  <c:v>386776</c:v>
                </c:pt>
                <c:pt idx="2">
                  <c:v>252104</c:v>
                </c:pt>
                <c:pt idx="3">
                  <c:v>405368</c:v>
                </c:pt>
                <c:pt idx="4">
                  <c:v>743016</c:v>
                </c:pt>
                <c:pt idx="5">
                  <c:v>579322.28</c:v>
                </c:pt>
                <c:pt idx="6">
                  <c:v>618078.09</c:v>
                </c:pt>
                <c:pt idx="7">
                  <c:v>599176.68999999994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10-4F15-A65A-33C00EEA5621}"/>
            </c:ext>
          </c:extLst>
        </c:ser>
        <c:ser>
          <c:idx val="7"/>
          <c:order val="8"/>
          <c:tx>
            <c:strRef>
              <c:f>Orçamento_quadro_resumo!$C$209</c:f>
              <c:strCache>
                <c:ptCount val="1"/>
                <c:pt idx="0">
                  <c:v>Serviços de Consultoria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Orçamento_quadro_resumo!$D$209:$K$209</c:f>
              <c:numCache>
                <c:formatCode>#,##0.00</c:formatCode>
                <c:ptCount val="8"/>
                <c:pt idx="0">
                  <c:v>24678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10-4F15-A65A-33C00EEA5621}"/>
            </c:ext>
          </c:extLst>
        </c:ser>
        <c:ser>
          <c:idx val="8"/>
          <c:order val="9"/>
          <c:tx>
            <c:strRef>
              <c:f>Orçamento_quadro_resumo!$C$210</c:f>
              <c:strCache>
                <c:ptCount val="1"/>
                <c:pt idx="0">
                  <c:v>Outros Serviços de Terceiros - Pessoa Fisica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Orçamento_quadro_resumo!$D$210:$K$210</c:f>
              <c:numCache>
                <c:formatCode>#,##0.00</c:formatCode>
                <c:ptCount val="8"/>
                <c:pt idx="0">
                  <c:v>488485</c:v>
                </c:pt>
                <c:pt idx="1">
                  <c:v>952795</c:v>
                </c:pt>
                <c:pt idx="2">
                  <c:v>907110</c:v>
                </c:pt>
                <c:pt idx="3">
                  <c:v>1132083</c:v>
                </c:pt>
                <c:pt idx="4">
                  <c:v>1344020</c:v>
                </c:pt>
                <c:pt idx="5">
                  <c:v>1192753.6199999999</c:v>
                </c:pt>
                <c:pt idx="6">
                  <c:v>578831.31999999995</c:v>
                </c:pt>
                <c:pt idx="7">
                  <c:v>521909.60000000003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210-4F15-A65A-33C00EEA5621}"/>
            </c:ext>
          </c:extLst>
        </c:ser>
        <c:ser>
          <c:idx val="10"/>
          <c:order val="10"/>
          <c:tx>
            <c:strRef>
              <c:f>Orçamento_quadro_resumo!$C$211</c:f>
              <c:strCache>
                <c:ptCount val="1"/>
                <c:pt idx="0">
                  <c:v>Locação de Mão-de-obra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Orçamento_quadro_resumo!$D$211:$K$211</c:f>
              <c:numCache>
                <c:formatCode>#,##0.00</c:formatCode>
                <c:ptCount val="8"/>
                <c:pt idx="0">
                  <c:v>1992478</c:v>
                </c:pt>
                <c:pt idx="1">
                  <c:v>2102441</c:v>
                </c:pt>
                <c:pt idx="2">
                  <c:v>2557785</c:v>
                </c:pt>
                <c:pt idx="3">
                  <c:v>2863667</c:v>
                </c:pt>
                <c:pt idx="4">
                  <c:v>3500112</c:v>
                </c:pt>
                <c:pt idx="5">
                  <c:v>3865525.65</c:v>
                </c:pt>
                <c:pt idx="6">
                  <c:v>4160207.8899999997</c:v>
                </c:pt>
                <c:pt idx="7">
                  <c:v>3787153.77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10-4F15-A65A-33C00EEA5621}"/>
            </c:ext>
          </c:extLst>
        </c:ser>
        <c:ser>
          <c:idx val="9"/>
          <c:order val="11"/>
          <c:tx>
            <c:strRef>
              <c:f>Orçamento_quadro_resumo!$C$212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Orçamento_quadro_resumo!$D$212:$K$212</c:f>
              <c:numCache>
                <c:formatCode>#,##0.00</c:formatCode>
                <c:ptCount val="8"/>
                <c:pt idx="0">
                  <c:v>4425654</c:v>
                </c:pt>
                <c:pt idx="1">
                  <c:v>5061068</c:v>
                </c:pt>
                <c:pt idx="2">
                  <c:v>5219166</c:v>
                </c:pt>
                <c:pt idx="3">
                  <c:v>4647450</c:v>
                </c:pt>
                <c:pt idx="4">
                  <c:v>6947349</c:v>
                </c:pt>
                <c:pt idx="5">
                  <c:v>6391704.6600000011</c:v>
                </c:pt>
                <c:pt idx="6">
                  <c:v>5237910.76</c:v>
                </c:pt>
                <c:pt idx="7">
                  <c:v>5188301.83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10-4F15-A65A-33C00EEA5621}"/>
            </c:ext>
          </c:extLst>
        </c:ser>
        <c:ser>
          <c:idx val="12"/>
          <c:order val="12"/>
          <c:tx>
            <c:strRef>
              <c:f>Orçamento_quadro_resumo!$C$213</c:f>
              <c:strCache>
                <c:ptCount val="1"/>
                <c:pt idx="0">
                  <c:v>Contribuições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Orçamento_quadro_resumo!$D$213:$K$213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18741</c:v>
                </c:pt>
                <c:pt idx="5">
                  <c:v>31681.91</c:v>
                </c:pt>
                <c:pt idx="6">
                  <c:v>57413.72</c:v>
                </c:pt>
                <c:pt idx="7">
                  <c:v>58634.91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10-4F15-A65A-33C00EEA5621}"/>
            </c:ext>
          </c:extLst>
        </c:ser>
        <c:ser>
          <c:idx val="13"/>
          <c:order val="13"/>
          <c:tx>
            <c:strRef>
              <c:f>Orçamento_quadro_resumo!$C$214</c:f>
              <c:strCache>
                <c:ptCount val="1"/>
                <c:pt idx="0">
                  <c:v>Auxílio-Alimentação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Orçamento_quadro_resumo!$D$214:$K$214</c:f>
              <c:numCache>
                <c:formatCode>#,##0.00</c:formatCode>
                <c:ptCount val="8"/>
                <c:pt idx="0">
                  <c:v>806237</c:v>
                </c:pt>
                <c:pt idx="1">
                  <c:v>2229673</c:v>
                </c:pt>
                <c:pt idx="2">
                  <c:v>2534026</c:v>
                </c:pt>
                <c:pt idx="3">
                  <c:v>2764581</c:v>
                </c:pt>
                <c:pt idx="4">
                  <c:v>3826208</c:v>
                </c:pt>
                <c:pt idx="5">
                  <c:v>4339995.91</c:v>
                </c:pt>
                <c:pt idx="6">
                  <c:v>4615977.9400000004</c:v>
                </c:pt>
                <c:pt idx="7">
                  <c:v>5866711.6399999997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210-4F15-A65A-33C00EEA5621}"/>
            </c:ext>
          </c:extLst>
        </c:ser>
        <c:ser>
          <c:idx val="14"/>
          <c:order val="14"/>
          <c:tx>
            <c:strRef>
              <c:f>Orçamento_quadro_resumo!$C$215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Orçamento_quadro_resumo!$D$215:$K$215</c:f>
              <c:numCache>
                <c:formatCode>#,##0.00</c:formatCode>
                <c:ptCount val="8"/>
                <c:pt idx="0">
                  <c:v>330937</c:v>
                </c:pt>
                <c:pt idx="1">
                  <c:v>453126</c:v>
                </c:pt>
                <c:pt idx="2">
                  <c:v>558230</c:v>
                </c:pt>
                <c:pt idx="3">
                  <c:v>594768</c:v>
                </c:pt>
                <c:pt idx="4">
                  <c:v>768319</c:v>
                </c:pt>
                <c:pt idx="5">
                  <c:v>951149.52</c:v>
                </c:pt>
                <c:pt idx="6">
                  <c:v>1079161.56</c:v>
                </c:pt>
                <c:pt idx="7">
                  <c:v>1173064.0899999999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10-4F15-A65A-33C00EEA5621}"/>
            </c:ext>
          </c:extLst>
        </c:ser>
        <c:ser>
          <c:idx val="15"/>
          <c:order val="15"/>
          <c:tx>
            <c:strRef>
              <c:f>Orçamento_quadro_resumo!$C$216</c:f>
              <c:strCache>
                <c:ptCount val="1"/>
                <c:pt idx="0">
                  <c:v>Auxílio-transporte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Orçamento_quadro_resumo!$D$216:$K$216</c:f>
              <c:numCache>
                <c:formatCode>#,##0.00</c:formatCode>
                <c:ptCount val="8"/>
                <c:pt idx="0">
                  <c:v>14004</c:v>
                </c:pt>
                <c:pt idx="1">
                  <c:v>17290</c:v>
                </c:pt>
                <c:pt idx="2">
                  <c:v>14660</c:v>
                </c:pt>
                <c:pt idx="3">
                  <c:v>10166</c:v>
                </c:pt>
                <c:pt idx="4">
                  <c:v>8540</c:v>
                </c:pt>
                <c:pt idx="5">
                  <c:v>7687.83</c:v>
                </c:pt>
                <c:pt idx="6">
                  <c:v>11851.11</c:v>
                </c:pt>
                <c:pt idx="7">
                  <c:v>11043.53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210-4F15-A65A-33C00EEA5621}"/>
            </c:ext>
          </c:extLst>
        </c:ser>
        <c:ser>
          <c:idx val="16"/>
          <c:order val="16"/>
          <c:tx>
            <c:strRef>
              <c:f>Orçamento_quadro_resumo!$C$217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Orçamento_quadro_resumo!$D$217:$K$217</c:f>
              <c:numCache>
                <c:formatCode>#,##0.00</c:formatCode>
                <c:ptCount val="8"/>
                <c:pt idx="0">
                  <c:v>2478</c:v>
                </c:pt>
                <c:pt idx="1">
                  <c:v>128949</c:v>
                </c:pt>
                <c:pt idx="2">
                  <c:v>51186</c:v>
                </c:pt>
                <c:pt idx="3">
                  <c:v>13853</c:v>
                </c:pt>
                <c:pt idx="4">
                  <c:v>938</c:v>
                </c:pt>
                <c:pt idx="5">
                  <c:v>0</c:v>
                </c:pt>
                <c:pt idx="6">
                  <c:v>146366.69</c:v>
                </c:pt>
                <c:pt idx="7">
                  <c:v>63465.75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210-4F15-A65A-33C00EEA5621}"/>
            </c:ext>
          </c:extLst>
        </c:ser>
        <c:ser>
          <c:idx val="17"/>
          <c:order val="17"/>
          <c:tx>
            <c:strRef>
              <c:f>Orçamento_quadro_resumo!$C$218</c:f>
              <c:strCache>
                <c:ptCount val="1"/>
                <c:pt idx="0">
                  <c:v>Indenizações e Restituições</c:v>
                </c:pt>
              </c:strCache>
            </c:strRef>
          </c:tx>
          <c:invertIfNegative val="0"/>
          <c:cat>
            <c:numRef>
              <c:f>Orçamento_quadro_resumo!$D$176:$K$176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Orçamento_quadro_resumo!$D$218:$K$218</c:f>
              <c:numCache>
                <c:formatCode>#,##0.00</c:formatCode>
                <c:ptCount val="8"/>
                <c:pt idx="0">
                  <c:v>521425</c:v>
                </c:pt>
                <c:pt idx="1">
                  <c:v>929068</c:v>
                </c:pt>
                <c:pt idx="2">
                  <c:v>1128596</c:v>
                </c:pt>
                <c:pt idx="3">
                  <c:v>1278379</c:v>
                </c:pt>
                <c:pt idx="4">
                  <c:v>1717761</c:v>
                </c:pt>
                <c:pt idx="5">
                  <c:v>1939338.56</c:v>
                </c:pt>
                <c:pt idx="6">
                  <c:v>1990582.65</c:v>
                </c:pt>
                <c:pt idx="7">
                  <c:v>2481925.96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210-4F15-A65A-33C00EEA5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511936"/>
        <c:axId val="145513472"/>
        <c:axId val="0"/>
      </c:bar3DChart>
      <c:catAx>
        <c:axId val="14551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513472"/>
        <c:crosses val="autoZero"/>
        <c:auto val="1"/>
        <c:lblAlgn val="ctr"/>
        <c:lblOffset val="100"/>
        <c:noMultiLvlLbl val="0"/>
      </c:catAx>
      <c:valAx>
        <c:axId val="1455134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51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5313532699604288E-3"/>
          <c:w val="0.35655651983130598"/>
          <c:h val="0.9984686467300381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1"/>
          <c:order val="0"/>
          <c:tx>
            <c:strRef>
              <c:f>Orçamento_quadro_resumo!$C$237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Orçamento_quadro_resumo!$D$237:$L$237</c:f>
              <c:numCache>
                <c:formatCode>#,##0.00</c:formatCode>
                <c:ptCount val="9"/>
                <c:pt idx="0">
                  <c:v>0</c:v>
                </c:pt>
                <c:pt idx="1">
                  <c:v>48827</c:v>
                </c:pt>
                <c:pt idx="2">
                  <c:v>3341</c:v>
                </c:pt>
                <c:pt idx="3">
                  <c:v>25880</c:v>
                </c:pt>
                <c:pt idx="4">
                  <c:v>72523</c:v>
                </c:pt>
                <c:pt idx="5">
                  <c:v>180429.88</c:v>
                </c:pt>
                <c:pt idx="6">
                  <c:v>43953.42</c:v>
                </c:pt>
                <c:pt idx="7">
                  <c:v>121382.18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7-445A-B0E3-0790CB58DEFE}"/>
            </c:ext>
          </c:extLst>
        </c:ser>
        <c:ser>
          <c:idx val="2"/>
          <c:order val="1"/>
          <c:tx>
            <c:strRef>
              <c:f>Orçamento_quadro_resumo!$C$238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Orçamento_quadro_resumo!$D$238:$K$238</c:f>
              <c:numCache>
                <c:formatCode>#,##0.00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18804</c:v>
                </c:pt>
                <c:pt idx="5">
                  <c:v>47.39</c:v>
                </c:pt>
                <c:pt idx="6">
                  <c:v>150074.57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7-445A-B0E3-0790CB58DEFE}"/>
            </c:ext>
          </c:extLst>
        </c:ser>
        <c:ser>
          <c:idx val="3"/>
          <c:order val="2"/>
          <c:tx>
            <c:strRef>
              <c:f>Orçamento_quadro_resumo!$C$239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Orçamento_quadro_resumo!$D$239:$K$239</c:f>
              <c:numCache>
                <c:formatCode>#,##0.00</c:formatCode>
                <c:ptCount val="8"/>
                <c:pt idx="0">
                  <c:v>1691700</c:v>
                </c:pt>
                <c:pt idx="1">
                  <c:v>2245990</c:v>
                </c:pt>
                <c:pt idx="2">
                  <c:v>3016296</c:v>
                </c:pt>
                <c:pt idx="3">
                  <c:v>861170</c:v>
                </c:pt>
                <c:pt idx="4">
                  <c:v>525595</c:v>
                </c:pt>
                <c:pt idx="5">
                  <c:v>1791760.03</c:v>
                </c:pt>
                <c:pt idx="6">
                  <c:v>3435000.93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47-445A-B0E3-0790CB58DEFE}"/>
            </c:ext>
          </c:extLst>
        </c:ser>
        <c:ser>
          <c:idx val="4"/>
          <c:order val="3"/>
          <c:tx>
            <c:strRef>
              <c:f>Orçamento_quadro_resumo!$C$240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Orçamento_quadro_resumo!$D$240:$K$240</c:f>
              <c:numCache>
                <c:formatCode>#,##0.00</c:formatCode>
                <c:ptCount val="8"/>
                <c:pt idx="0">
                  <c:v>1104107</c:v>
                </c:pt>
                <c:pt idx="1">
                  <c:v>1968276</c:v>
                </c:pt>
                <c:pt idx="2">
                  <c:v>526699</c:v>
                </c:pt>
                <c:pt idx="3">
                  <c:v>520941</c:v>
                </c:pt>
                <c:pt idx="4">
                  <c:v>85358</c:v>
                </c:pt>
                <c:pt idx="5">
                  <c:v>1585259.24</c:v>
                </c:pt>
                <c:pt idx="6">
                  <c:v>521608.78</c:v>
                </c:pt>
                <c:pt idx="7">
                  <c:v>294824.90000000002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47-445A-B0E3-0790CB58DEFE}"/>
            </c:ext>
          </c:extLst>
        </c:ser>
        <c:ser>
          <c:idx val="5"/>
          <c:order val="4"/>
          <c:tx>
            <c:strRef>
              <c:f>Orçamento_quadro_resumo!$C$241</c:f>
              <c:strCache>
                <c:ptCount val="1"/>
                <c:pt idx="0">
                  <c:v>Aquisição de Imoveis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Orçamento_quadro_resumo!$D$241:$K$241</c:f>
              <c:numCache>
                <c:formatCode>#,##0.00</c:formatCode>
                <c:ptCount val="8"/>
                <c:pt idx="0">
                  <c:v>200000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47-445A-B0E3-0790CB58DEFE}"/>
            </c:ext>
          </c:extLst>
        </c:ser>
        <c:ser>
          <c:idx val="6"/>
          <c:order val="5"/>
          <c:tx>
            <c:strRef>
              <c:f>Orçamento_quadro_resumo!$C$242</c:f>
              <c:strCache>
                <c:ptCount val="1"/>
                <c:pt idx="0">
                  <c:v>Despesas de Exercicios Anteriores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Despesas_invest_quadro!$D$11:$K$11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Orçamento_quadro_resumo!$D$242:$K$242</c:f>
              <c:numCache>
                <c:formatCode>#,##0.00</c:formatCode>
                <c:ptCount val="8"/>
                <c:pt idx="0">
                  <c:v>370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11237.4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47-445A-B0E3-0790CB58D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5818752"/>
        <c:axId val="145820288"/>
        <c:axId val="0"/>
      </c:bar3DChart>
      <c:catAx>
        <c:axId val="1458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820288"/>
        <c:crosses val="autoZero"/>
        <c:auto val="1"/>
        <c:lblAlgn val="ctr"/>
        <c:lblOffset val="100"/>
        <c:noMultiLvlLbl val="0"/>
      </c:catAx>
      <c:valAx>
        <c:axId val="1458202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4581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9665973357103989E-2"/>
          <c:w val="0.31420969986264674"/>
          <c:h val="0.46650231706448875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311791745248766E-2"/>
          <c:y val="3.4642456127821485E-2"/>
          <c:w val="0.61691902072155536"/>
          <c:h val="0.902208586766333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Orçamento_quadro_resumo!$C$48</c:f>
              <c:strCache>
                <c:ptCount val="1"/>
                <c:pt idx="0">
                  <c:v>Previdência de inativos e pensionistas da União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Orçamento_quadro_resumo!$D$48:$N$48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  <c:pt idx="10">
                  <c:v>2.9032157671500147E-2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3-4496-9D7C-7D088004E635}"/>
            </c:ext>
          </c:extLst>
        </c:ser>
        <c:ser>
          <c:idx val="1"/>
          <c:order val="1"/>
          <c:tx>
            <c:strRef>
              <c:f>Orçamento_quadro_resumo!$C$49</c:f>
              <c:strCache>
                <c:ptCount val="1"/>
                <c:pt idx="0">
                  <c:v>Apoio Administrativo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Orçamento_quadro_resumo!$D$49:$N$49</c:f>
              <c:numCache>
                <c:formatCode>0.00%</c:formatCode>
                <c:ptCount val="11"/>
                <c:pt idx="0">
                  <c:v>0</c:v>
                </c:pt>
                <c:pt idx="1">
                  <c:v>1.0243822587262153E-2</c:v>
                </c:pt>
                <c:pt idx="2">
                  <c:v>2.1231411086918624E-2</c:v>
                </c:pt>
                <c:pt idx="3">
                  <c:v>3.0818875183303323E-2</c:v>
                </c:pt>
                <c:pt idx="4">
                  <c:v>1.866173254548319E-2</c:v>
                </c:pt>
                <c:pt idx="5">
                  <c:v>4.3871295542208338E-2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33-4496-9D7C-7D088004E635}"/>
            </c:ext>
          </c:extLst>
        </c:ser>
        <c:ser>
          <c:idx val="2"/>
          <c:order val="2"/>
          <c:tx>
            <c:strRef>
              <c:f>Orçamento_quadro_resumo!$C$50</c:f>
              <c:strCache>
                <c:ptCount val="1"/>
                <c:pt idx="0">
                  <c:v>Operações Especiais: Gestão da participação em organismos e entidades Nacionais e Internacionais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Orçamento_quadro_resumo!$D$50:$N$50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2.7488987787791766E-4</c:v>
                </c:pt>
                <c:pt idx="10">
                  <c:v>3.3498643467115552E-4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33-4496-9D7C-7D088004E635}"/>
            </c:ext>
          </c:extLst>
        </c:ser>
        <c:ser>
          <c:idx val="3"/>
          <c:order val="3"/>
          <c:tx>
            <c:strRef>
              <c:f>Orçamento_quadro_resumo!$C$51</c:f>
              <c:strCache>
                <c:ptCount val="1"/>
                <c:pt idx="0">
                  <c:v>Gestão da Política de Educação</c:v>
                </c:pt>
              </c:strCache>
            </c:strRef>
          </c:tx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Orçamento_quadro_resumo!$D$51:$N$51</c:f>
              <c:numCache>
                <c:formatCode>0.00%</c:formatCode>
                <c:ptCount val="11"/>
                <c:pt idx="0">
                  <c:v>0</c:v>
                </c:pt>
                <c:pt idx="1">
                  <c:v>1.1134275104466779E-3</c:v>
                </c:pt>
                <c:pt idx="2">
                  <c:v>1.0756122657309141E-3</c:v>
                </c:pt>
                <c:pt idx="3">
                  <c:v>1.4462157252748361E-3</c:v>
                </c:pt>
                <c:pt idx="4">
                  <c:v>1.9794478156126942E-3</c:v>
                </c:pt>
                <c:pt idx="5">
                  <c:v>2.5176672262265999E-3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33-4496-9D7C-7D088004E635}"/>
            </c:ext>
          </c:extLst>
        </c:ser>
        <c:ser>
          <c:idx val="4"/>
          <c:order val="4"/>
          <c:tx>
            <c:strRef>
              <c:f>Orçamento_quadro_resumo!$C$52</c:f>
              <c:strCache>
                <c:ptCount val="1"/>
                <c:pt idx="0">
                  <c:v>Universidade do século XXI/Brasil Universitário</c:v>
                </c:pt>
              </c:strCache>
            </c:strRef>
          </c:tx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Orçamento_quadro_resumo!$D$52:$N$52</c:f>
              <c:numCache>
                <c:formatCode>0.00%</c:formatCode>
                <c:ptCount val="11"/>
                <c:pt idx="0">
                  <c:v>1</c:v>
                </c:pt>
                <c:pt idx="1">
                  <c:v>0.98864274990229117</c:v>
                </c:pt>
                <c:pt idx="2">
                  <c:v>0.97078284574691953</c:v>
                </c:pt>
                <c:pt idx="3">
                  <c:v>0.95823876739612224</c:v>
                </c:pt>
                <c:pt idx="4">
                  <c:v>0.95822834617042629</c:v>
                </c:pt>
                <c:pt idx="5">
                  <c:v>0.92089232773138952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33-4496-9D7C-7D088004E635}"/>
            </c:ext>
          </c:extLst>
        </c:ser>
        <c:ser>
          <c:idx val="5"/>
          <c:order val="5"/>
          <c:tx>
            <c:strRef>
              <c:f>Orçamento_quadro_resumo!$C$53</c:f>
              <c:strCache>
                <c:ptCount val="1"/>
                <c:pt idx="0">
                  <c:v>Desenvolvimento do Ensino da Pós-Graduação e da Pesquisa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Orçamento_quadro_resumo!$D$53:$N$53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6.7971464187365329E-3</c:v>
                </c:pt>
                <c:pt idx="3">
                  <c:v>9.3534002032150034E-3</c:v>
                </c:pt>
                <c:pt idx="4">
                  <c:v>9.9750973588109033E-3</c:v>
                </c:pt>
                <c:pt idx="5">
                  <c:v>1.556409290917153E-2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33-4496-9D7C-7D088004E635}"/>
            </c:ext>
          </c:extLst>
        </c:ser>
        <c:ser>
          <c:idx val="6"/>
          <c:order val="6"/>
          <c:tx>
            <c:strRef>
              <c:f>Orçamento_quadro_resumo!$C$54</c:f>
              <c:strCache>
                <c:ptCount val="1"/>
                <c:pt idx="0">
                  <c:v>Qualidade na Escola</c:v>
                </c:pt>
              </c:strCache>
            </c:strRef>
          </c:tx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Orçamento_quadro_resumo!$D$54:$N$54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7.0389164323187401E-4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33-4496-9D7C-7D088004E635}"/>
            </c:ext>
          </c:extLst>
        </c:ser>
        <c:ser>
          <c:idx val="7"/>
          <c:order val="7"/>
          <c:tx>
            <c:strRef>
              <c:f>Orçamento_quadro_resumo!$C$55</c:f>
              <c:strCache>
                <c:ptCount val="1"/>
                <c:pt idx="0">
                  <c:v>Educação Básica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Orçamento_quadro_resumo!$D$55:$N$55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1.3302763510237792E-2</c:v>
                </c:pt>
                <c:pt idx="8">
                  <c:v>1.775977056211623E-2</c:v>
                </c:pt>
                <c:pt idx="9">
                  <c:v>1.5958770344785413E-2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33-4496-9D7C-7D088004E635}"/>
            </c:ext>
          </c:extLst>
        </c:ser>
        <c:ser>
          <c:idx val="8"/>
          <c:order val="8"/>
          <c:tx>
            <c:strRef>
              <c:f>Orçamento_quadro_resumo!$C$56</c:f>
              <c:strCache>
                <c:ptCount val="1"/>
                <c:pt idx="0">
                  <c:v>Educação Superior - Graduação. Pós-Graduação, Ensino. Pesquisa e Extensão</c:v>
                </c:pt>
              </c:strCache>
            </c:strRef>
          </c:tx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Orçamento_quadro_resumo!$D$56:$N$56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0.25041541500229697</c:v>
                </c:pt>
                <c:pt idx="7">
                  <c:v>0.37341059181076869</c:v>
                </c:pt>
                <c:pt idx="8">
                  <c:v>0.34500194831883502</c:v>
                </c:pt>
                <c:pt idx="9">
                  <c:v>0.28682850471028482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33-4496-9D7C-7D088004E635}"/>
            </c:ext>
          </c:extLst>
        </c:ser>
        <c:ser>
          <c:idx val="10"/>
          <c:order val="9"/>
          <c:tx>
            <c:strRef>
              <c:f>Orçamento_quadro_resumo!$C$57</c:f>
              <c:strCache>
                <c:ptCount val="1"/>
                <c:pt idx="0">
                  <c:v>Educação de qualidade para todos</c:v>
                </c:pt>
              </c:strCache>
            </c:strRef>
          </c:tx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Orçamento_quadro_resumo!$D$57:$N$57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0.2811683435671069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33-4496-9D7C-7D088004E635}"/>
            </c:ext>
          </c:extLst>
        </c:ser>
        <c:ser>
          <c:idx val="9"/>
          <c:order val="10"/>
          <c:tx>
            <c:strRef>
              <c:f>Orçamento_quadro_resumo!$C$58</c:f>
              <c:strCache>
                <c:ptCount val="1"/>
                <c:pt idx="0">
                  <c:v>Programa de Gestão e Manutenção do Ministério da Educação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Orçamento_quadro_resumo!$D$47:$N$47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Orçamento_quadro_resumo!$D$58:$N$58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0.73064313087994281</c:v>
                </c:pt>
                <c:pt idx="7">
                  <c:v>0.58812345328915583</c:v>
                </c:pt>
                <c:pt idx="8">
                  <c:v>0.61377055603549713</c:v>
                </c:pt>
                <c:pt idx="9">
                  <c:v>0.67343754888744667</c:v>
                </c:pt>
                <c:pt idx="10">
                  <c:v>0.68946451232672179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333-4496-9D7C-7D088004E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39607424"/>
        <c:axId val="139637888"/>
        <c:axId val="0"/>
      </c:bar3DChart>
      <c:catAx>
        <c:axId val="139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39637888"/>
        <c:crosses val="autoZero"/>
        <c:auto val="1"/>
        <c:lblAlgn val="ctr"/>
        <c:lblOffset val="100"/>
        <c:noMultiLvlLbl val="0"/>
      </c:catAx>
      <c:valAx>
        <c:axId val="1396378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one"/>
        <c:crossAx val="13960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96756154942126"/>
          <c:y val="2.1340044189982151E-2"/>
          <c:w val="0.33646914574508413"/>
          <c:h val="0.97866003214597597"/>
        </c:manualLayout>
      </c:layout>
      <c:overlay val="0"/>
      <c:txPr>
        <a:bodyPr/>
        <a:lstStyle/>
        <a:p>
          <a:pPr>
            <a:defRPr sz="800"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547878019484852"/>
          <c:y val="0"/>
          <c:w val="0.77473305451062124"/>
          <c:h val="0.7543455652949041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Orçamento_quadro_resumo!$C$74</c:f>
              <c:strCache>
                <c:ptCount val="1"/>
                <c:pt idx="0">
                  <c:v>Previdência Social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Orçamento_quadro_resumo!$D$74:$N$74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  <c:pt idx="10">
                  <c:v>2.9032157671500147E-2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E-43A7-AE2C-2EE9EB74713B}"/>
            </c:ext>
          </c:extLst>
        </c:ser>
        <c:ser>
          <c:idx val="1"/>
          <c:order val="1"/>
          <c:tx>
            <c:strRef>
              <c:f>Orçamento_quadro_resumo!$C$75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Orçamento_quadro_resumo!$D$75:$N$75</c:f>
              <c:numCache>
                <c:formatCode>0.00%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0.99988701551830561</c:v>
                </c:pt>
                <c:pt idx="3">
                  <c:v>0.9998572585079154</c:v>
                </c:pt>
                <c:pt idx="4">
                  <c:v>0.98954851553356493</c:v>
                </c:pt>
                <c:pt idx="5">
                  <c:v>0.98284538340899597</c:v>
                </c:pt>
                <c:pt idx="6">
                  <c:v>0.98105854588223984</c:v>
                </c:pt>
                <c:pt idx="7">
                  <c:v>0.97483680861016231</c:v>
                </c:pt>
                <c:pt idx="8">
                  <c:v>0.97653227491644834</c:v>
                </c:pt>
                <c:pt idx="9">
                  <c:v>0.97622482394251697</c:v>
                </c:pt>
                <c:pt idx="10">
                  <c:v>0.97063285589382875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E-43A7-AE2C-2EE9EB74713B}"/>
            </c:ext>
          </c:extLst>
        </c:ser>
        <c:ser>
          <c:idx val="2"/>
          <c:order val="2"/>
          <c:tx>
            <c:strRef>
              <c:f>Orçamento_quadro_resumo!$C$76</c:f>
              <c:strCache>
                <c:ptCount val="1"/>
                <c:pt idx="0">
                  <c:v>Encargos Especiais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Orçamento_quadro_resumo!$D$21:$N$21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Orçamento_quadro_resumo!$D$76:$N$76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2.7488987787791766E-4</c:v>
                </c:pt>
                <c:pt idx="10">
                  <c:v>3.3498643467115552E-4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3E-43A7-AE2C-2EE9EB747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9907072"/>
        <c:axId val="139908608"/>
        <c:axId val="0"/>
      </c:bar3DChart>
      <c:catAx>
        <c:axId val="13990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9908608"/>
        <c:crosses val="autoZero"/>
        <c:auto val="1"/>
        <c:lblAlgn val="ctr"/>
        <c:lblOffset val="100"/>
        <c:noMultiLvlLbl val="0"/>
      </c:catAx>
      <c:valAx>
        <c:axId val="1399086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crossAx val="1399070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44592941"/>
        <c:axId val="16267977"/>
      </c:barChart>
      <c:catAx>
        <c:axId val="44592941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 rot="-2700000"/>
          <a:lstStyle/>
          <a:p>
            <a:pPr>
              <a:defRPr/>
            </a:pPr>
            <a:endParaRPr lang="pt-BR"/>
          </a:p>
        </c:txPr>
        <c:crossAx val="16267977"/>
        <c:crosses val="autoZero"/>
        <c:auto val="1"/>
        <c:lblAlgn val="ctr"/>
        <c:lblOffset val="100"/>
        <c:noMultiLvlLbl val="1"/>
      </c:catAx>
      <c:valAx>
        <c:axId val="16267977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459294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Orçamento_quadro_resumo!$C$101</c:f>
              <c:strCache>
                <c:ptCount val="1"/>
                <c:pt idx="0">
                  <c:v>Administração Geral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Orçamento_quadro_resumo!$D$101:$N$101</c:f>
              <c:numCache>
                <c:formatCode>0.00%</c:formatCode>
                <c:ptCount val="11"/>
                <c:pt idx="0">
                  <c:v>9.4854647583682191E-5</c:v>
                </c:pt>
                <c:pt idx="1">
                  <c:v>8.0347000129001714E-2</c:v>
                </c:pt>
                <c:pt idx="2">
                  <c:v>9.0834664949603836E-2</c:v>
                </c:pt>
                <c:pt idx="3">
                  <c:v>7.7889780356348276E-2</c:v>
                </c:pt>
                <c:pt idx="4">
                  <c:v>8.8230574104924381E-2</c:v>
                </c:pt>
                <c:pt idx="5">
                  <c:v>0.10058341147333182</c:v>
                </c:pt>
                <c:pt idx="6">
                  <c:v>0.11883557701024221</c:v>
                </c:pt>
                <c:pt idx="7">
                  <c:v>9.1592475006711541E-2</c:v>
                </c:pt>
                <c:pt idx="8">
                  <c:v>8.9316264982410215E-2</c:v>
                </c:pt>
                <c:pt idx="9">
                  <c:v>8.9003146439022365E-2</c:v>
                </c:pt>
                <c:pt idx="10">
                  <c:v>0.10771300638281113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F-4ACA-93BD-9E85D181136C}"/>
            </c:ext>
          </c:extLst>
        </c:ser>
        <c:ser>
          <c:idx val="1"/>
          <c:order val="1"/>
          <c:tx>
            <c:strRef>
              <c:f>Orçamento_quadro_resumo!$C$102</c:f>
              <c:strCache>
                <c:ptCount val="1"/>
                <c:pt idx="0">
                  <c:v>Tecnologia da Informação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Orçamento_quadro_resumo!$D$102:$N$102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1.2473610630495461E-2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F-4ACA-93BD-9E85D181136C}"/>
            </c:ext>
          </c:extLst>
        </c:ser>
        <c:ser>
          <c:idx val="2"/>
          <c:order val="2"/>
          <c:tx>
            <c:strRef>
              <c:f>Orçamento_quadro_resumo!$C$103</c:f>
              <c:strCache>
                <c:ptCount val="1"/>
                <c:pt idx="0">
                  <c:v>Formação de Recursos Humanos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Orçamento_quadro_resumo!$D$103:$N$103</c:f>
              <c:numCache>
                <c:formatCode>0.00%</c:formatCode>
                <c:ptCount val="11"/>
                <c:pt idx="0">
                  <c:v>0</c:v>
                </c:pt>
                <c:pt idx="1">
                  <c:v>1.1134275104466779E-3</c:v>
                </c:pt>
                <c:pt idx="2">
                  <c:v>1.0756122657309141E-3</c:v>
                </c:pt>
                <c:pt idx="3">
                  <c:v>1.4462157252748361E-3</c:v>
                </c:pt>
                <c:pt idx="4">
                  <c:v>2.6833394588445681E-3</c:v>
                </c:pt>
                <c:pt idx="5">
                  <c:v>2.5176672262265999E-3</c:v>
                </c:pt>
                <c:pt idx="6">
                  <c:v>1.7808212336446444E-3</c:v>
                </c:pt>
                <c:pt idx="7">
                  <c:v>1.7129469972660082E-3</c:v>
                </c:pt>
                <c:pt idx="8">
                  <c:v>1.5897343750588906E-3</c:v>
                </c:pt>
                <c:pt idx="9">
                  <c:v>1.3194714138140048E-3</c:v>
                </c:pt>
                <c:pt idx="10">
                  <c:v>1.5146819154425153E-3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4F-4ACA-93BD-9E85D181136C}"/>
            </c:ext>
          </c:extLst>
        </c:ser>
        <c:ser>
          <c:idx val="3"/>
          <c:order val="3"/>
          <c:tx>
            <c:strRef>
              <c:f>Orçamento_quadro_resumo!$C$104</c:f>
              <c:strCache>
                <c:ptCount val="1"/>
                <c:pt idx="0">
                  <c:v>Previdência do Regime Estatutário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Orçamento_quadro_resumo!$D$104:$N$104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  <c:pt idx="10">
                  <c:v>2.9018116695846082E-2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4F-4ACA-93BD-9E85D181136C}"/>
            </c:ext>
          </c:extLst>
        </c:ser>
        <c:ser>
          <c:idx val="4"/>
          <c:order val="4"/>
          <c:tx>
            <c:strRef>
              <c:f>Orçamento_quadro_resumo!$C$105</c:f>
              <c:strCache>
                <c:ptCount val="1"/>
                <c:pt idx="0">
                  <c:v>Atenção Básica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Orçamento_quadro_resumo!$D$105:$N$105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4.5678496104238579E-3</c:v>
                </c:pt>
                <c:pt idx="3">
                  <c:v>6.1373960618316516E-3</c:v>
                </c:pt>
                <c:pt idx="4">
                  <c:v>7.1981959998817079E-3</c:v>
                </c:pt>
                <c:pt idx="5">
                  <c:v>1.2155272191549762E-2</c:v>
                </c:pt>
                <c:pt idx="6">
                  <c:v>9.1790811559818979E-3</c:v>
                </c:pt>
                <c:pt idx="7">
                  <c:v>1.1765239414961796E-2</c:v>
                </c:pt>
                <c:pt idx="8">
                  <c:v>1.1153655862131929E-2</c:v>
                </c:pt>
                <c:pt idx="9">
                  <c:v>1.1925778479475119E-2</c:v>
                </c:pt>
                <c:pt idx="10">
                  <c:v>1.0551433663174188E-2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4F-4ACA-93BD-9E85D181136C}"/>
            </c:ext>
          </c:extLst>
        </c:ser>
        <c:ser>
          <c:idx val="5"/>
          <c:order val="5"/>
          <c:tx>
            <c:strRef>
              <c:f>Orçamento_quadro_resumo!$C$106</c:f>
              <c:strCache>
                <c:ptCount val="1"/>
                <c:pt idx="0">
                  <c:v>Alimentação e Nutrição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Orçamento_quadro_resumo!$D$106:$N$106</c:f>
              <c:numCache>
                <c:formatCode>0.00%</c:formatCode>
                <c:ptCount val="11"/>
                <c:pt idx="0">
                  <c:v>0</c:v>
                </c:pt>
                <c:pt idx="1">
                  <c:v>5.5417736735454146E-3</c:v>
                </c:pt>
                <c:pt idx="2">
                  <c:v>1.4276244572084269E-2</c:v>
                </c:pt>
                <c:pt idx="3">
                  <c:v>1.0890004411319517E-2</c:v>
                </c:pt>
                <c:pt idx="4">
                  <c:v>1.0255756666427241E-2</c:v>
                </c:pt>
                <c:pt idx="5">
                  <c:v>3.0243339083349589E-2</c:v>
                </c:pt>
                <c:pt idx="6">
                  <c:v>2.0495633470855635E-2</c:v>
                </c:pt>
                <c:pt idx="7">
                  <c:v>2.4666436760630517E-2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4F-4ACA-93BD-9E85D181136C}"/>
            </c:ext>
          </c:extLst>
        </c:ser>
        <c:ser>
          <c:idx val="6"/>
          <c:order val="6"/>
          <c:tx>
            <c:strRef>
              <c:f>Orçamento_quadro_resumo!$C$107</c:f>
              <c:strCache>
                <c:ptCount val="1"/>
                <c:pt idx="0">
                  <c:v>Proteção e Benefícios ao Trabalhador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Orçamento_quadro_resumo!$D$107:$N$107</c:f>
              <c:numCache>
                <c:formatCode>0.00%</c:formatCode>
                <c:ptCount val="11"/>
                <c:pt idx="0">
                  <c:v>0</c:v>
                </c:pt>
                <c:pt idx="1">
                  <c:v>1.5579077726169917E-3</c:v>
                </c:pt>
                <c:pt idx="2">
                  <c:v>9.0981883729251674E-4</c:v>
                </c:pt>
                <c:pt idx="3">
                  <c:v>5.3690758800828289E-4</c:v>
                </c:pt>
                <c:pt idx="4">
                  <c:v>2.3515840049478806E-4</c:v>
                </c:pt>
                <c:pt idx="5">
                  <c:v>3.8777110618342091E-4</c:v>
                </c:pt>
                <c:pt idx="6">
                  <c:v>1.4570355548001635E-4</c:v>
                </c:pt>
                <c:pt idx="7">
                  <c:v>1.1130729588234521E-4</c:v>
                </c:pt>
                <c:pt idx="8">
                  <c:v>2.6157250947062727E-2</c:v>
                </c:pt>
                <c:pt idx="9">
                  <c:v>2.7566820107814118E-2</c:v>
                </c:pt>
                <c:pt idx="10">
                  <c:v>2.8920029083806059E-2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4F-4ACA-93BD-9E85D181136C}"/>
            </c:ext>
          </c:extLst>
        </c:ser>
        <c:ser>
          <c:idx val="7"/>
          <c:order val="7"/>
          <c:tx>
            <c:strRef>
              <c:f>Orçamento_quadro_resumo!$C$108</c:f>
              <c:strCache>
                <c:ptCount val="1"/>
                <c:pt idx="0">
                  <c:v>Ensino Superior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Orçamento_quadro_resumo!$D$108:$N$108</c:f>
              <c:numCache>
                <c:formatCode>0.00%</c:formatCode>
                <c:ptCount val="11"/>
                <c:pt idx="0">
                  <c:v>0.99990514535241637</c:v>
                </c:pt>
                <c:pt idx="1">
                  <c:v>0.90829574977328942</c:v>
                </c:pt>
                <c:pt idx="2">
                  <c:v>0.88040011872409341</c:v>
                </c:pt>
                <c:pt idx="3">
                  <c:v>0.88462617004727429</c:v>
                </c:pt>
                <c:pt idx="4">
                  <c:v>0.87053882113510273</c:v>
                </c:pt>
                <c:pt idx="5">
                  <c:v>0.82660308432362417</c:v>
                </c:pt>
                <c:pt idx="6">
                  <c:v>0.82965037241950201</c:v>
                </c:pt>
                <c:pt idx="7">
                  <c:v>0.8304523177864408</c:v>
                </c:pt>
                <c:pt idx="8">
                  <c:v>0.83055559818766833</c:v>
                </c:pt>
                <c:pt idx="9">
                  <c:v>0.83045083715760593</c:v>
                </c:pt>
                <c:pt idx="10">
                  <c:v>0.82194790783550642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A4F-4ACA-93BD-9E85D181136C}"/>
            </c:ext>
          </c:extLst>
        </c:ser>
        <c:ser>
          <c:idx val="8"/>
          <c:order val="8"/>
          <c:tx>
            <c:strRef>
              <c:f>Orçamento_quadro_resumo!$C$109</c:f>
              <c:strCache>
                <c:ptCount val="1"/>
                <c:pt idx="0">
                  <c:v>Educação Infantil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Orçamento_quadro_resumo!$D$109:$N$109</c:f>
              <c:numCache>
                <c:formatCode>0.00%</c:formatCode>
                <c:ptCount val="11"/>
                <c:pt idx="0">
                  <c:v>0</c:v>
                </c:pt>
                <c:pt idx="1">
                  <c:v>3.1441411410997469E-3</c:v>
                </c:pt>
                <c:pt idx="2">
                  <c:v>1.4774980671179794E-3</c:v>
                </c:pt>
                <c:pt idx="3">
                  <c:v>7.8095649164841151E-4</c:v>
                </c:pt>
                <c:pt idx="4">
                  <c:v>9.726214786794534E-4</c:v>
                </c:pt>
                <c:pt idx="5">
                  <c:v>1.0849131611255665E-3</c:v>
                </c:pt>
                <c:pt idx="6">
                  <c:v>9.7135703653344235E-4</c:v>
                </c:pt>
                <c:pt idx="7">
                  <c:v>1.2333218380315258E-3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4F-4ACA-93BD-9E85D181136C}"/>
            </c:ext>
          </c:extLst>
        </c:ser>
        <c:ser>
          <c:idx val="9"/>
          <c:order val="9"/>
          <c:tx>
            <c:strRef>
              <c:f>Orçamento_quadro_resumo!$C$110</c:f>
              <c:strCache>
                <c:ptCount val="1"/>
                <c:pt idx="0">
                  <c:v>Educação Básica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Orçamento_quadro_resumo!$D$110:$N$110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1.3302763510237792E-2</c:v>
                </c:pt>
                <c:pt idx="8">
                  <c:v>1.775977056211623E-2</c:v>
                </c:pt>
                <c:pt idx="9">
                  <c:v>1.5958770344785413E-2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4F-4ACA-93BD-9E85D181136C}"/>
            </c:ext>
          </c:extLst>
        </c:ser>
        <c:ser>
          <c:idx val="10"/>
          <c:order val="10"/>
          <c:tx>
            <c:strRef>
              <c:f>Orçamento_quadro_resumo!$C$111</c:f>
              <c:strCache>
                <c:ptCount val="1"/>
                <c:pt idx="0">
                  <c:v>Desenvolvimento Científico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Orçamento_quadro_resumo!$D$111:$N$111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6.345208491958838E-3</c:v>
                </c:pt>
                <c:pt idx="3">
                  <c:v>5.0762171957146746E-3</c:v>
                </c:pt>
                <c:pt idx="4">
                  <c:v>9.4340482892101007E-3</c:v>
                </c:pt>
                <c:pt idx="5">
                  <c:v>9.2699248436050301E-3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4F-4ACA-93BD-9E85D181136C}"/>
            </c:ext>
          </c:extLst>
        </c:ser>
        <c:ser>
          <c:idx val="11"/>
          <c:order val="11"/>
          <c:tx>
            <c:strRef>
              <c:f>Orçamento_quadro_resumo!$C$112</c:f>
              <c:strCache>
                <c:ptCount val="1"/>
                <c:pt idx="0">
                  <c:v>Outros Encargos Sociais</c:v>
                </c:pt>
              </c:strCache>
            </c:strRef>
          </c:tx>
          <c:invertIfNegative val="0"/>
          <c:cat>
            <c:numRef>
              <c:f>Orçamento_quadro_resumo!$D$100:$N$100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Orçamento_quadro_resumo!$D$112:$N$112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2.7488987787791766E-4</c:v>
                </c:pt>
                <c:pt idx="10">
                  <c:v>3.3482442341360865E-4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A4F-4ACA-93BD-9E85D1811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0067200"/>
        <c:axId val="140068736"/>
        <c:axId val="0"/>
      </c:bar3DChart>
      <c:catAx>
        <c:axId val="14006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40068736"/>
        <c:crosses val="autoZero"/>
        <c:auto val="1"/>
        <c:lblAlgn val="ctr"/>
        <c:lblOffset val="100"/>
        <c:noMultiLvlLbl val="0"/>
      </c:catAx>
      <c:valAx>
        <c:axId val="1400687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one"/>
        <c:crossAx val="14006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0071631408541"/>
          <c:y val="9.1993017382261177E-2"/>
          <c:w val="0.31259817168308507"/>
          <c:h val="0.79243698311295674"/>
        </c:manualLayout>
      </c:layout>
      <c:overlay val="0"/>
      <c:txPr>
        <a:bodyPr/>
        <a:lstStyle/>
        <a:p>
          <a:pPr>
            <a:defRPr sz="800"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2279935275080904E-2"/>
          <c:y val="6.1769734967227121E-3"/>
          <c:w val="0.96107174060770795"/>
          <c:h val="0.7721314589665649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30893321"/>
        <c:axId val="6412093"/>
      </c:barChart>
      <c:catAx>
        <c:axId val="30893321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6412093"/>
        <c:crosses val="autoZero"/>
        <c:auto val="1"/>
        <c:lblAlgn val="ctr"/>
        <c:lblOffset val="100"/>
        <c:noMultiLvlLbl val="1"/>
      </c:catAx>
      <c:valAx>
        <c:axId val="6412093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0893321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Orçamento_quadro_resumo!$C$123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Orçamento_quadro_resumo!$D$123:$N$123</c:f>
              <c:numCache>
                <c:formatCode>#,##0.00</c:formatCode>
                <c:ptCount val="11"/>
                <c:pt idx="0">
                  <c:v>1481000</c:v>
                </c:pt>
                <c:pt idx="1">
                  <c:v>22059458</c:v>
                </c:pt>
                <c:pt idx="2">
                  <c:v>32711805</c:v>
                </c:pt>
                <c:pt idx="3">
                  <c:v>45547221</c:v>
                </c:pt>
                <c:pt idx="4">
                  <c:v>59650673</c:v>
                </c:pt>
                <c:pt idx="5" formatCode="General">
                  <c:v>72538323</c:v>
                </c:pt>
                <c:pt idx="6">
                  <c:v>81494452</c:v>
                </c:pt>
                <c:pt idx="7">
                  <c:v>91520739</c:v>
                </c:pt>
                <c:pt idx="8">
                  <c:v>90330206</c:v>
                </c:pt>
                <c:pt idx="9">
                  <c:v>119343384</c:v>
                </c:pt>
                <c:pt idx="10">
                  <c:v>127392257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0-4EC5-8979-E93D0210DE6B}"/>
            </c:ext>
          </c:extLst>
        </c:ser>
        <c:ser>
          <c:idx val="1"/>
          <c:order val="1"/>
          <c:tx>
            <c:strRef>
              <c:f>Orçamento_quadro_resumo!$C$124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Orçamento_quadro_resumo!$D$124:$N$124</c:f>
              <c:numCache>
                <c:formatCode>#,##0.00</c:formatCode>
                <c:ptCount val="11"/>
                <c:pt idx="0">
                  <c:v>2901446</c:v>
                </c:pt>
                <c:pt idx="1">
                  <c:v>7846923</c:v>
                </c:pt>
                <c:pt idx="2">
                  <c:v>11028111</c:v>
                </c:pt>
                <c:pt idx="3">
                  <c:v>14728550</c:v>
                </c:pt>
                <c:pt idx="4">
                  <c:v>20217634</c:v>
                </c:pt>
                <c:pt idx="5" formatCode="General">
                  <c:v>23811618</c:v>
                </c:pt>
                <c:pt idx="6">
                  <c:v>26138654</c:v>
                </c:pt>
                <c:pt idx="7">
                  <c:v>35503037</c:v>
                </c:pt>
                <c:pt idx="8">
                  <c:v>41040823</c:v>
                </c:pt>
                <c:pt idx="9">
                  <c:v>47832069</c:v>
                </c:pt>
                <c:pt idx="10">
                  <c:v>50719927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90-4EC5-8979-E93D0210DE6B}"/>
            </c:ext>
          </c:extLst>
        </c:ser>
        <c:ser>
          <c:idx val="2"/>
          <c:order val="2"/>
          <c:tx>
            <c:strRef>
              <c:f>Orçamento_quadro_resumo!$C$125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Orçamento_quadro_resumo!$D$125:$N$125</c:f>
              <c:numCache>
                <c:formatCode>#,##0.00</c:formatCode>
                <c:ptCount val="11"/>
                <c:pt idx="0">
                  <c:v>6160000</c:v>
                </c:pt>
                <c:pt idx="1">
                  <c:v>15000000</c:v>
                </c:pt>
                <c:pt idx="2">
                  <c:v>8955421</c:v>
                </c:pt>
                <c:pt idx="3">
                  <c:v>17835947</c:v>
                </c:pt>
                <c:pt idx="4">
                  <c:v>15843901</c:v>
                </c:pt>
                <c:pt idx="5" formatCode="General">
                  <c:v>6318410</c:v>
                </c:pt>
                <c:pt idx="6">
                  <c:v>15724155</c:v>
                </c:pt>
                <c:pt idx="7">
                  <c:v>15937777</c:v>
                </c:pt>
                <c:pt idx="8">
                  <c:v>19497588</c:v>
                </c:pt>
                <c:pt idx="9">
                  <c:v>14715566</c:v>
                </c:pt>
                <c:pt idx="10">
                  <c:v>9955133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90-4EC5-8979-E93D0210DE6B}"/>
            </c:ext>
          </c:extLst>
        </c:ser>
        <c:ser>
          <c:idx val="3"/>
          <c:order val="3"/>
          <c:tx>
            <c:v>ORÇAMENTO TOTAL</c:v>
          </c:tx>
          <c:spPr>
            <a:noFill/>
          </c:spPr>
          <c:invertIfNegative val="0"/>
          <c:dLbls>
            <c:dLbl>
              <c:idx val="0"/>
              <c:layout>
                <c:manualLayout>
                  <c:x val="7.7605321507760536E-3"/>
                  <c:y val="-0.12925166606361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90-4EC5-8979-E93D0210DE6B}"/>
                </c:ext>
              </c:extLst>
            </c:dLbl>
            <c:dLbl>
              <c:idx val="1"/>
              <c:layout>
                <c:manualLayout>
                  <c:x val="4.4345898004434182E-3"/>
                  <c:y val="-0.1122448678973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90-4EC5-8979-E93D0210DE6B}"/>
                </c:ext>
              </c:extLst>
            </c:dLbl>
            <c:dLbl>
              <c:idx val="2"/>
              <c:layout>
                <c:manualLayout>
                  <c:x val="7.7605321507760536E-3"/>
                  <c:y val="-0.1190475871638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90-4EC5-8979-E93D0210DE6B}"/>
                </c:ext>
              </c:extLst>
            </c:dLbl>
            <c:dLbl>
              <c:idx val="3"/>
              <c:layout>
                <c:manualLayout>
                  <c:x val="7.7605321507759721E-3"/>
                  <c:y val="-9.86394293643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90-4EC5-8979-E93D0210DE6B}"/>
                </c:ext>
              </c:extLst>
            </c:dLbl>
            <c:dLbl>
              <c:idx val="4"/>
              <c:layout>
                <c:manualLayout>
                  <c:x val="5.5432372505542504E-3"/>
                  <c:y val="-7.823127156482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90-4EC5-8979-E93D0210DE6B}"/>
                </c:ext>
              </c:extLst>
            </c:dLbl>
            <c:dLbl>
              <c:idx val="5"/>
              <c:layout>
                <c:manualLayout>
                  <c:x val="3.3259423503325205E-3"/>
                  <c:y val="-7.48299119315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90-4EC5-8979-E93D0210DE6B}"/>
                </c:ext>
              </c:extLst>
            </c:dLbl>
            <c:dLbl>
              <c:idx val="6"/>
              <c:layout>
                <c:manualLayout>
                  <c:x val="6.6518847006651893E-3"/>
                  <c:y val="-6.8027192665061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90-4EC5-8979-E93D0210DE6B}"/>
                </c:ext>
              </c:extLst>
            </c:dLbl>
            <c:dLbl>
              <c:idx val="7"/>
              <c:layout>
                <c:manualLayout>
                  <c:x val="5.5432372505543441E-3"/>
                  <c:y val="-5.102039449879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90-4EC5-8979-E93D0210DE6B}"/>
                </c:ext>
              </c:extLst>
            </c:dLbl>
            <c:dLbl>
              <c:idx val="8"/>
              <c:layout>
                <c:manualLayout>
                  <c:x val="2.2172949002217386E-3"/>
                  <c:y val="-5.7823113765302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90-4EC5-8979-E93D0210DE6B}"/>
                </c:ext>
              </c:extLst>
            </c:dLbl>
            <c:dLbl>
              <c:idx val="9"/>
              <c:layout>
                <c:manualLayout>
                  <c:x val="6.6518847006651893E-3"/>
                  <c:y val="-1.3605438533012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90-4EC5-8979-E93D0210D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Orçamento_quadro_resumo!$D$122:$N$122</c:f>
              <c:strCache>
                <c:ptCount val="11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Orçamento_quadro_resumo!$D$126:$N$126</c:f>
              <c:numCache>
                <c:formatCode>#,##0.00</c:formatCode>
                <c:ptCount val="11"/>
                <c:pt idx="0">
                  <c:v>10542446</c:v>
                </c:pt>
                <c:pt idx="1">
                  <c:v>44906381</c:v>
                </c:pt>
                <c:pt idx="2">
                  <c:v>52695337</c:v>
                </c:pt>
                <c:pt idx="3">
                  <c:v>78111718</c:v>
                </c:pt>
                <c:pt idx="4">
                  <c:v>95712208</c:v>
                </c:pt>
                <c:pt idx="5">
                  <c:v>102668351</c:v>
                </c:pt>
                <c:pt idx="6">
                  <c:v>123357261</c:v>
                </c:pt>
                <c:pt idx="7">
                  <c:v>142961553</c:v>
                </c:pt>
                <c:pt idx="8">
                  <c:v>150868617</c:v>
                </c:pt>
                <c:pt idx="9">
                  <c:v>181891019</c:v>
                </c:pt>
                <c:pt idx="10">
                  <c:v>188067317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990-4EC5-8979-E93D0210D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4567040"/>
        <c:axId val="134569344"/>
        <c:axId val="0"/>
      </c:bar3DChart>
      <c:catAx>
        <c:axId val="134567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4569344"/>
        <c:crosses val="autoZero"/>
        <c:auto val="1"/>
        <c:lblAlgn val="ctr"/>
        <c:lblOffset val="100"/>
        <c:noMultiLvlLbl val="0"/>
      </c:catAx>
      <c:valAx>
        <c:axId val="1345693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none"/>
        <c:minorTickMark val="none"/>
        <c:tickLblPos val="none"/>
        <c:crossAx val="134567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2F2B2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68651B5-2E14-434D-8108-96932BD05C7A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12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3DBC981-F233-4E19-B577-AB34CE956BD0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2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BEE8316-60B5-41AD-9246-F7DE0C93AF12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D157D80-6D2E-4640-AEBD-E0A07307302A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12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1D5C263-37DB-4039-B0A5-776F9A04EAC6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13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1E5041F-0776-4E32-B516-D76D28F29F72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14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48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CED2D06-87FC-4A6D-9428-788B488A5276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15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680C544-593E-42B3-9D6D-B4286684A120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16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54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36FA94F-F1E4-45E3-A42C-C29312AF3F68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17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79929D9-4A00-4717-8A51-543A2F89722E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18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79929D9-4A00-4717-8A51-543A2F89722E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19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878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1276D67-52BA-475D-86AC-D692FA4E91C7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20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12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3DBC981-F233-4E19-B577-AB34CE956BD0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3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2655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3423D77-9136-4F46-8C5F-652B989AF542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21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66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12231B8-D810-41EA-9FA7-8E45A0B4769C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22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4AA43A2-9F73-4FAB-ADF1-BF24FD34DCA8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23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0EC3143-9B8D-467F-9532-FB1831A3B558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4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21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2F2984E-D670-44D6-816B-9A25576A342F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5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24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1E322B3-0C42-47FB-8EEA-E5DCE2246700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6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95BF819-50EF-4941-8B33-D6CB6A319230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7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DDE7E2D-1603-40AD-9CA2-A7B66BFD9455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8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DDE7E2D-1603-40AD-9CA2-A7B66BFD9455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9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166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79680" y="4689360"/>
            <a:ext cx="5437800" cy="4442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3850560" y="9377280"/>
            <a:ext cx="294516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756FBEE-E693-4648-A105-46D7754DA45E}" type="slidenum">
              <a:rPr lang="pt-BR" sz="1200" b="0" strike="noStrike" spc="-1">
                <a:solidFill>
                  <a:srgbClr val="000000"/>
                </a:solidFill>
                <a:latin typeface="Calibri"/>
              </a:rPr>
              <a:t>10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200" b="0" strike="noStrike" spc="-1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00B05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600" b="0" strike="noStrike" spc="-100">
                <a:solidFill>
                  <a:srgbClr val="00B050"/>
                </a:solidFill>
                <a:latin typeface="Cambria"/>
              </a:rPr>
              <a:t>Clique para editar o título mestre</a:t>
            </a:r>
            <a:endParaRPr lang="pt-BR" sz="46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2F2B2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2F2B2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2F2B2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2F2B2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2F2B2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2F2B2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2F2B2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00B05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600" b="0" strike="noStrike" spc="-100">
                <a:solidFill>
                  <a:srgbClr val="00B050"/>
                </a:solidFill>
                <a:latin typeface="Cambria"/>
              </a:rPr>
              <a:t>Clique para editar o título mestre</a:t>
            </a:r>
            <a:endParaRPr lang="pt-BR" sz="46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535040"/>
            <a:ext cx="3657240" cy="639360"/>
          </a:xfrm>
          <a:prstGeom prst="rect">
            <a:avLst/>
          </a:prstGeom>
        </p:spPr>
        <p:txBody>
          <a:bodyPr anchor="b"/>
          <a:lstStyle/>
          <a:p>
            <a:pPr marL="432000" indent="-324000" algn="ctr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1" strike="noStrike" spc="-1">
                <a:solidFill>
                  <a:srgbClr val="00B050"/>
                </a:solidFill>
                <a:latin typeface="Calibri"/>
              </a:rPr>
              <a:t>Clique para editar o texto mestre</a:t>
            </a:r>
            <a:endParaRPr lang="pt-BR" sz="20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2174760"/>
            <a:ext cx="3657240" cy="3951000"/>
          </a:xfrm>
          <a:prstGeom prst="rect">
            <a:avLst/>
          </a:prstGeom>
        </p:spPr>
        <p:txBody>
          <a:bodyPr/>
          <a:lstStyle/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2F2B20"/>
                </a:solidFill>
                <a:latin typeface="Calibri"/>
              </a:rPr>
              <a:t>Clique para editar o texto mestre</a:t>
            </a:r>
          </a:p>
          <a:p>
            <a:pPr marL="640080" lvl="1" indent="-228240">
              <a:lnSpc>
                <a:spcPct val="100000"/>
              </a:lnSpc>
              <a:spcBef>
                <a:spcPts val="400"/>
              </a:spcBef>
              <a:buClr>
                <a:srgbClr val="9CBEBD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2F2B20"/>
                </a:solidFill>
                <a:latin typeface="Calibri"/>
              </a:rPr>
              <a:t>Segundo nível</a:t>
            </a:r>
          </a:p>
          <a:p>
            <a:pPr marL="1005840" lvl="2" indent="-228240">
              <a:lnSpc>
                <a:spcPct val="100000"/>
              </a:lnSpc>
              <a:spcBef>
                <a:spcPts val="360"/>
              </a:spcBef>
              <a:buClr>
                <a:srgbClr val="D2CB6C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F2B20"/>
                </a:solidFill>
                <a:latin typeface="Calibri"/>
              </a:rPr>
              <a:t>Terceiro nível</a:t>
            </a:r>
          </a:p>
          <a:p>
            <a:pPr marL="1280160" lvl="3" indent="-228240">
              <a:lnSpc>
                <a:spcPct val="100000"/>
              </a:lnSpc>
              <a:spcBef>
                <a:spcPts val="320"/>
              </a:spcBef>
              <a:buClr>
                <a:srgbClr val="95A39D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2F2B20"/>
                </a:solidFill>
                <a:latin typeface="Calibri"/>
              </a:rPr>
              <a:t>Quarto nível</a:t>
            </a:r>
          </a:p>
          <a:p>
            <a:pPr marL="1554480" lvl="4" indent="-228240">
              <a:lnSpc>
                <a:spcPct val="100000"/>
              </a:lnSpc>
              <a:spcBef>
                <a:spcPts val="320"/>
              </a:spcBef>
              <a:buClr>
                <a:srgbClr val="C89F5D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2F2B20"/>
                </a:solidFill>
                <a:latin typeface="Calibri"/>
              </a:rPr>
              <a:t>Quinto nível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19720" y="1535040"/>
            <a:ext cx="3657240" cy="639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000" b="1" strike="noStrike" spc="-1">
                <a:solidFill>
                  <a:srgbClr val="00B050"/>
                </a:solidFill>
                <a:latin typeface="Calibri"/>
              </a:rPr>
              <a:t>Clique para editar o texto mestre</a:t>
            </a:r>
            <a:endParaRPr lang="pt-BR" sz="2000" b="0" strike="noStrike" spc="-1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4419720" y="2174760"/>
            <a:ext cx="3657240" cy="3951000"/>
          </a:xfrm>
          <a:prstGeom prst="rect">
            <a:avLst/>
          </a:prstGeom>
        </p:spPr>
        <p:txBody>
          <a:bodyPr/>
          <a:lstStyle/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2F2B20"/>
                </a:solidFill>
                <a:latin typeface="Calibri"/>
              </a:rPr>
              <a:t>Clique para editar o texto mestre</a:t>
            </a:r>
          </a:p>
          <a:p>
            <a:pPr marL="640080" lvl="1" indent="-228240">
              <a:lnSpc>
                <a:spcPct val="100000"/>
              </a:lnSpc>
              <a:spcBef>
                <a:spcPts val="400"/>
              </a:spcBef>
              <a:buClr>
                <a:srgbClr val="9CBEBD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2F2B20"/>
                </a:solidFill>
                <a:latin typeface="Calibri"/>
              </a:rPr>
              <a:t>Segundo nível</a:t>
            </a:r>
          </a:p>
          <a:p>
            <a:pPr marL="1005840" lvl="2" indent="-228240">
              <a:lnSpc>
                <a:spcPct val="100000"/>
              </a:lnSpc>
              <a:spcBef>
                <a:spcPts val="360"/>
              </a:spcBef>
              <a:buClr>
                <a:srgbClr val="D2CB6C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F2B20"/>
                </a:solidFill>
                <a:latin typeface="Calibri"/>
              </a:rPr>
              <a:t>Terceiro nível</a:t>
            </a:r>
          </a:p>
          <a:p>
            <a:pPr marL="1280160" lvl="3" indent="-228240">
              <a:lnSpc>
                <a:spcPct val="100000"/>
              </a:lnSpc>
              <a:spcBef>
                <a:spcPts val="320"/>
              </a:spcBef>
              <a:buClr>
                <a:srgbClr val="95A39D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2F2B20"/>
                </a:solidFill>
                <a:latin typeface="Calibri"/>
              </a:rPr>
              <a:t>Quarto nível</a:t>
            </a:r>
          </a:p>
          <a:p>
            <a:pPr marL="1554480" lvl="4" indent="-228240">
              <a:lnSpc>
                <a:spcPct val="100000"/>
              </a:lnSpc>
              <a:spcBef>
                <a:spcPts val="320"/>
              </a:spcBef>
              <a:buClr>
                <a:srgbClr val="C89F5D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2F2B20"/>
                </a:solidFill>
                <a:latin typeface="Calibri"/>
              </a:rPr>
              <a:t>Quinto nível</a:t>
            </a:r>
          </a:p>
        </p:txBody>
      </p:sp>
      <p:sp>
        <p:nvSpPr>
          <p:cNvPr id="47" name="PlaceHolder 8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FD7B68-BA3B-4679-B75A-A43990B82291}" type="datetime">
              <a:rPr lang="pt-BR" sz="1200" b="0" strike="noStrike" spc="-1">
                <a:solidFill>
                  <a:srgbClr val="DFDCB7"/>
                </a:solidFill>
                <a:latin typeface="Calibri"/>
              </a:rPr>
              <a:t>30/10/2018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8" name="PlaceHolder 9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9" name="PlaceHolder 10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8A096C03-4DA4-4C7C-B97C-A8C8A812DC71}" type="slidenum">
              <a:rPr lang="pt-BR" sz="1800" b="0" strike="noStrike" spc="-1">
                <a:solidFill>
                  <a:srgbClr val="FFFFFF"/>
                </a:solidFill>
                <a:latin typeface="Calibri"/>
              </a:rPr>
              <a:t>‹nº›</a:t>
            </a:fld>
            <a:endParaRPr lang="pt-B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95640" y="6741360"/>
            <a:ext cx="5414040" cy="575640"/>
          </a:xfrm>
          <a:prstGeom prst="rect">
            <a:avLst/>
          </a:prstGeom>
          <a:noFill/>
          <a:ln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t-BR" sz="5400" b="1" strike="noStrike" spc="-100">
                <a:solidFill>
                  <a:srgbClr val="00B050"/>
                </a:solidFill>
                <a:latin typeface="Century Gothic"/>
              </a:rPr>
              <a:t>Indicadores da </a:t>
            </a:r>
            <a:br/>
            <a:br/>
            <a:br/>
            <a:endParaRPr lang="pt-BR" sz="5400" b="0" strike="noStrike" spc="-1">
              <a:solidFill>
                <a:srgbClr val="2F2B20"/>
              </a:solidFill>
              <a:latin typeface="Calibri"/>
            </a:endParaRPr>
          </a:p>
        </p:txBody>
      </p:sp>
      <p:pic>
        <p:nvPicPr>
          <p:cNvPr id="93" name="Picture 2"/>
          <p:cNvPicPr/>
          <p:nvPr/>
        </p:nvPicPr>
        <p:blipFill>
          <a:blip r:embed="rId2"/>
          <a:stretch/>
        </p:blipFill>
        <p:spPr>
          <a:xfrm>
            <a:off x="5868000" y="4941126"/>
            <a:ext cx="1656000" cy="180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954580"/>
              </p:ext>
            </p:extLst>
          </p:nvPr>
        </p:nvGraphicFramePr>
        <p:xfrm>
          <a:off x="4419721" y="2168833"/>
          <a:ext cx="3657240" cy="3257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600-00002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282275"/>
              </p:ext>
            </p:extLst>
          </p:nvPr>
        </p:nvGraphicFramePr>
        <p:xfrm>
          <a:off x="457200" y="2185139"/>
          <a:ext cx="7631439" cy="3906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Shape 1">
            <a:extLst>
              <a:ext uri="{FF2B5EF4-FFF2-40B4-BE49-F238E27FC236}">
                <a16:creationId xmlns:a16="http://schemas.microsoft.com/office/drawing/2014/main" id="{C2469527-34CD-40F4-9037-A3C58E2B9F4A}"/>
              </a:ext>
            </a:extLst>
          </p:cNvPr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4" name="TextShape 2">
            <a:extLst>
              <a:ext uri="{FF2B5EF4-FFF2-40B4-BE49-F238E27FC236}">
                <a16:creationId xmlns:a16="http://schemas.microsoft.com/office/drawing/2014/main" id="{79DCE602-38E2-4CC5-B74B-F4F4BDC3FD52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Orçamento LOA e Emendas parlamentares  (em R$) – Geral</a:t>
            </a: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id="{0306B26E-A949-4E9C-AD53-E42D4A492697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Com relação à 2006 e 2007 não temos os dados esmiuçados das emendas parlamentares. Os dados de 2015 referem-se a PLOA.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graphicFrame>
        <p:nvGraphicFramePr>
          <p:cNvPr id="146" name="Gráfico 145"/>
          <p:cNvGraphicFramePr/>
          <p:nvPr>
            <p:extLst>
              <p:ext uri="{D42A27DB-BD31-4B8C-83A1-F6EECF244321}">
                <p14:modId xmlns:p14="http://schemas.microsoft.com/office/powerpoint/2010/main" val="546078473"/>
              </p:ext>
            </p:extLst>
          </p:nvPr>
        </p:nvGraphicFramePr>
        <p:xfrm>
          <a:off x="4428000" y="2169709"/>
          <a:ext cx="3636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8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90533"/>
              </p:ext>
            </p:extLst>
          </p:nvPr>
        </p:nvGraphicFramePr>
        <p:xfrm>
          <a:off x="427840" y="1997088"/>
          <a:ext cx="7660800" cy="393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Shape 2">
            <a:extLst>
              <a:ext uri="{FF2B5EF4-FFF2-40B4-BE49-F238E27FC236}">
                <a16:creationId xmlns:a16="http://schemas.microsoft.com/office/drawing/2014/main" id="{8AAD88EA-5389-4AE4-A9EE-EDDAE9E62543}"/>
              </a:ext>
            </a:extLst>
          </p:cNvPr>
          <p:cNvSpPr txBox="1"/>
          <p:nvPr/>
        </p:nvSpPr>
        <p:spPr>
          <a:xfrm>
            <a:off x="427840" y="1357728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Despesa com Pessoal Empenhada (em R$)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D794395-1080-4CDB-8D25-8728BA5DE24C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8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391501"/>
              </p:ext>
            </p:extLst>
          </p:nvPr>
        </p:nvGraphicFramePr>
        <p:xfrm>
          <a:off x="427840" y="2080471"/>
          <a:ext cx="7660800" cy="382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D682652E-9F5F-4879-A896-8F010D93ADE6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D694C125-5E89-49CA-A2DA-70B9932E7AEF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Despesa com Pessoal Liquidada (em R$)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4B6F4E6-BBCB-4617-8735-E8B4ED2D438B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ráfico 156"/>
          <p:cNvGraphicFramePr/>
          <p:nvPr/>
        </p:nvGraphicFramePr>
        <p:xfrm>
          <a:off x="432000" y="2448000"/>
          <a:ext cx="370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8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945164"/>
              </p:ext>
            </p:extLst>
          </p:nvPr>
        </p:nvGraphicFramePr>
        <p:xfrm>
          <a:off x="468879" y="2019684"/>
          <a:ext cx="7619761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Shape 1">
            <a:extLst>
              <a:ext uri="{FF2B5EF4-FFF2-40B4-BE49-F238E27FC236}">
                <a16:creationId xmlns:a16="http://schemas.microsoft.com/office/drawing/2014/main" id="{79FBD1FE-28EF-43FA-B33C-D72E48ED7300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7904847B-C291-4CFF-9B11-282205730732}"/>
              </a:ext>
            </a:extLst>
          </p:cNvPr>
          <p:cNvSpPr txBox="1"/>
          <p:nvPr/>
        </p:nvSpPr>
        <p:spPr>
          <a:xfrm>
            <a:off x="427840" y="1332561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Despesa com Pessoal Empenhada X Liquidada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D0E2432-69D0-4EA0-80B7-1B30A297C40E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8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90259"/>
              </p:ext>
            </p:extLst>
          </p:nvPr>
        </p:nvGraphicFramePr>
        <p:xfrm>
          <a:off x="494950" y="2013866"/>
          <a:ext cx="7554650" cy="376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13099B54-B0A0-4E39-B866-544A99A8B948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4AD4CDA2-FD08-466D-B57C-EBB318B10CF7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Outras Despesas Correntes Empenhadas (em R$)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04E86F2-A39C-41E7-834D-AFC50BEE01DA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8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3876"/>
              </p:ext>
            </p:extLst>
          </p:nvPr>
        </p:nvGraphicFramePr>
        <p:xfrm>
          <a:off x="427840" y="2013866"/>
          <a:ext cx="7660800" cy="3985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062EAEC3-4A51-4B8B-8463-1F7DC2B9D6D8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DB1DA995-9DD2-4757-8778-7AE75D88804E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Outras Despesas Correntes Liquidadas (em R$)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109875B-E310-4BA0-AD52-D07183F43A40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8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361733"/>
              </p:ext>
            </p:extLst>
          </p:nvPr>
        </p:nvGraphicFramePr>
        <p:xfrm>
          <a:off x="427839" y="2034621"/>
          <a:ext cx="7726259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AF38CDD8-4B61-4567-9521-C6B3CD566E7D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863437FB-63F0-4EE5-999F-CF52219720B1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Outras Despesas Correntes Empenhada X Liquidada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C9AF371-4E28-4643-B96C-7CF70C0D4DEE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8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45346"/>
              </p:ext>
            </p:extLst>
          </p:nvPr>
        </p:nvGraphicFramePr>
        <p:xfrm>
          <a:off x="427840" y="1986007"/>
          <a:ext cx="762176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972D905A-4C26-45C2-AD11-5E15BD158F27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FE36D9CE-E6B3-4561-A4EA-2D77BBC59712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Investimentos Empenhados (em R$)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A2F150C-658A-4721-B7C6-90BE20EBFD16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14CFF156-A65E-4E4C-B691-DA5E218EDF77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CD71ACED-544E-4173-BD1E-8D60BA701B1E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Investimentos Liquidados (em R$)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1C506B0-106E-4941-901C-01B1C2A48D5C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8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667841"/>
              </p:ext>
            </p:extLst>
          </p:nvPr>
        </p:nvGraphicFramePr>
        <p:xfrm>
          <a:off x="395536" y="2013866"/>
          <a:ext cx="7693104" cy="326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ço Reservado para Conteúdo 8">
            <a:extLst>
              <a:ext uri="{FF2B5EF4-FFF2-40B4-BE49-F238E27FC236}">
                <a16:creationId xmlns:a16="http://schemas.microsoft.com/office/drawing/2014/main" id="{00000000-0008-0000-0A00-000014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76069"/>
              </p:ext>
            </p:extLst>
          </p:nvPr>
        </p:nvGraphicFramePr>
        <p:xfrm>
          <a:off x="427840" y="2007094"/>
          <a:ext cx="7660800" cy="415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6016704F-2738-4ADC-A5C8-8FC8BE1F0E1F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DC735330-A043-4937-A772-B3036C1C7D9B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Investimentos Empenhados - por Elemento – obras/instalações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e equipamentos/material permanente (em R$)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AA5A35A-A802-497B-AB31-2E5394F5704C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90899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16161" y="1543429"/>
            <a:ext cx="7660799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Orçamento Lei Orçamentária Anual - LOA (em R$)</a:t>
            </a:r>
          </a:p>
        </p:txBody>
      </p:sp>
      <p:sp>
        <p:nvSpPr>
          <p:cNvPr id="97" name="CustomShape 4"/>
          <p:cNvSpPr/>
          <p:nvPr/>
        </p:nvSpPr>
        <p:spPr>
          <a:xfrm>
            <a:off x="741600" y="6386454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600-00001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399749"/>
              </p:ext>
            </p:extLst>
          </p:nvPr>
        </p:nvGraphicFramePr>
        <p:xfrm>
          <a:off x="416160" y="2191452"/>
          <a:ext cx="7660800" cy="320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5BAB30D6-E6C5-41B2-A8A2-5096B26AB225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2710386F-2161-4AAF-8CC5-760AA7034AED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Investimento Empenhado X Liquidado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1B77D39-ED82-464A-88A0-6018B76B07D7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8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470645"/>
              </p:ext>
            </p:extLst>
          </p:nvPr>
        </p:nvGraphicFramePr>
        <p:xfrm>
          <a:off x="528506" y="2051235"/>
          <a:ext cx="7432646" cy="332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8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82099"/>
              </p:ext>
            </p:extLst>
          </p:nvPr>
        </p:nvGraphicFramePr>
        <p:xfrm>
          <a:off x="612396" y="2160292"/>
          <a:ext cx="7281644" cy="358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1">
            <a:extLst>
              <a:ext uri="{FF2B5EF4-FFF2-40B4-BE49-F238E27FC236}">
                <a16:creationId xmlns:a16="http://schemas.microsoft.com/office/drawing/2014/main" id="{D7707F0C-7448-4C9E-8AB4-2EB6A337CFF0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1987AE1F-6C41-43BC-98D2-E7BD8DC7FC28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Orçamento Pessoal e Encargos Sociais – Despesas Empenhadas e Liquidadas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8A5B60C-CCE1-42A7-8E15-D80723F976E2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8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328966"/>
              </p:ext>
            </p:extLst>
          </p:nvPr>
        </p:nvGraphicFramePr>
        <p:xfrm>
          <a:off x="503339" y="2056046"/>
          <a:ext cx="7585302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719ABA3F-F2FC-4CC9-A255-6917E12A8CF6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  <p:sp>
        <p:nvSpPr>
          <p:cNvPr id="9" name="TextShape 1">
            <a:extLst>
              <a:ext uri="{FF2B5EF4-FFF2-40B4-BE49-F238E27FC236}">
                <a16:creationId xmlns:a16="http://schemas.microsoft.com/office/drawing/2014/main" id="{424CC0B1-3A0B-413D-812A-C15EFAEF4539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id="{BA144F72-EFCD-431C-9389-5C5609BB792A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Orçamento Outras Despesas Correntes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1">
            <a:extLst>
              <a:ext uri="{FF2B5EF4-FFF2-40B4-BE49-F238E27FC236}">
                <a16:creationId xmlns:a16="http://schemas.microsoft.com/office/drawing/2014/main" id="{E50A198B-8088-40DC-8AA1-BEE128790794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9" name="TextShape 2">
            <a:extLst>
              <a:ext uri="{FF2B5EF4-FFF2-40B4-BE49-F238E27FC236}">
                <a16:creationId xmlns:a16="http://schemas.microsoft.com/office/drawing/2014/main" id="{F7382981-7950-4290-9176-80AF7725F0CE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Comparativo Investimento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B3A44D2-5EA0-4B59-9547-E072250E2AE8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800-00001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380536"/>
              </p:ext>
            </p:extLst>
          </p:nvPr>
        </p:nvGraphicFramePr>
        <p:xfrm>
          <a:off x="535641" y="2013866"/>
          <a:ext cx="7513959" cy="319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800-00001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682047"/>
              </p:ext>
            </p:extLst>
          </p:nvPr>
        </p:nvGraphicFramePr>
        <p:xfrm>
          <a:off x="555636" y="2099373"/>
          <a:ext cx="7521324" cy="427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Shape 1">
            <a:extLst>
              <a:ext uri="{FF2B5EF4-FFF2-40B4-BE49-F238E27FC236}">
                <a16:creationId xmlns:a16="http://schemas.microsoft.com/office/drawing/2014/main" id="{B939C738-3B22-4F0F-B1A0-D3130CF342CE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9" name="TextShape 2">
            <a:extLst>
              <a:ext uri="{FF2B5EF4-FFF2-40B4-BE49-F238E27FC236}">
                <a16:creationId xmlns:a16="http://schemas.microsoft.com/office/drawing/2014/main" id="{0FFB5824-5638-454C-8038-F759BC019C11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Despesas com Pessoal e Encargos Sociais Empenhados - por Elemento (em R$)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DABF42F-A3D8-44B3-BB3F-73329675D3FD}"/>
              </a:ext>
            </a:extLst>
          </p:cNvPr>
          <p:cNvSpPr/>
          <p:nvPr/>
        </p:nvSpPr>
        <p:spPr>
          <a:xfrm>
            <a:off x="395536" y="6360044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021329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800-00001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530922"/>
              </p:ext>
            </p:extLst>
          </p:nvPr>
        </p:nvGraphicFramePr>
        <p:xfrm>
          <a:off x="260059" y="2181138"/>
          <a:ext cx="7944374" cy="417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Shape 1">
            <a:extLst>
              <a:ext uri="{FF2B5EF4-FFF2-40B4-BE49-F238E27FC236}">
                <a16:creationId xmlns:a16="http://schemas.microsoft.com/office/drawing/2014/main" id="{3C1E2075-331E-423E-9411-8B9371B6626D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id="{69B62167-1521-4BF2-BE9C-A5B0F84E29CD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Outras Despesas Correntes Empenhadas - por Elemento (em R$)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6EC01C5-2EB7-4982-84CD-176CF1540FB4}"/>
              </a:ext>
            </a:extLst>
          </p:cNvPr>
          <p:cNvSpPr/>
          <p:nvPr/>
        </p:nvSpPr>
        <p:spPr>
          <a:xfrm>
            <a:off x="395536" y="6418767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985404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Shape 1">
            <a:extLst>
              <a:ext uri="{FF2B5EF4-FFF2-40B4-BE49-F238E27FC236}">
                <a16:creationId xmlns:a16="http://schemas.microsoft.com/office/drawing/2014/main" id="{3C1E2075-331E-423E-9411-8B9371B6626D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id="{69B62167-1521-4BF2-BE9C-A5B0F84E29CD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Investimento Empenhados - por Elemento (em R$)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A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925726"/>
              </p:ext>
            </p:extLst>
          </p:nvPr>
        </p:nvGraphicFramePr>
        <p:xfrm>
          <a:off x="526677" y="2013866"/>
          <a:ext cx="7561964" cy="372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5B426797-95C9-40B8-A7E2-FA7CFE324667}"/>
              </a:ext>
            </a:extLst>
          </p:cNvPr>
          <p:cNvSpPr/>
          <p:nvPr/>
        </p:nvSpPr>
        <p:spPr>
          <a:xfrm>
            <a:off x="395536" y="6418767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811755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C38BC4E5-0971-4DF2-96B8-84075817D8BD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" name="TextShape 2">
            <a:extLst>
              <a:ext uri="{FF2B5EF4-FFF2-40B4-BE49-F238E27FC236}">
                <a16:creationId xmlns:a16="http://schemas.microsoft.com/office/drawing/2014/main" id="{617B326F-3E5D-42F1-9948-D451070A9BC2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Despesas com Pessoal e Encargos sociais Liquidadas - por Elemento (em R$)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800-00002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673894"/>
              </p:ext>
            </p:extLst>
          </p:nvPr>
        </p:nvGraphicFramePr>
        <p:xfrm>
          <a:off x="788520" y="2080469"/>
          <a:ext cx="7189410" cy="412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1E1EEBF0-0538-40A4-B319-F83A1E3A6C90}"/>
              </a:ext>
            </a:extLst>
          </p:cNvPr>
          <p:cNvSpPr/>
          <p:nvPr/>
        </p:nvSpPr>
        <p:spPr>
          <a:xfrm>
            <a:off x="395536" y="6418767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970905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5740946D-B7EC-421E-88E3-97A9B92C2C02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" name="TextShape 2">
            <a:extLst>
              <a:ext uri="{FF2B5EF4-FFF2-40B4-BE49-F238E27FC236}">
                <a16:creationId xmlns:a16="http://schemas.microsoft.com/office/drawing/2014/main" id="{57E49B7A-CCC9-447B-BBCC-D895A2AD1B08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Outras Despesas Correntes Liquidadas - por Elemento (em R$)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800-00002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70092"/>
              </p:ext>
            </p:extLst>
          </p:nvPr>
        </p:nvGraphicFramePr>
        <p:xfrm>
          <a:off x="620784" y="2080470"/>
          <a:ext cx="7467855" cy="408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D748AC53-3556-46AA-B288-CB2DFA3F4646}"/>
              </a:ext>
            </a:extLst>
          </p:cNvPr>
          <p:cNvSpPr/>
          <p:nvPr/>
        </p:nvSpPr>
        <p:spPr>
          <a:xfrm>
            <a:off x="395536" y="6418767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256069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5740946D-B7EC-421E-88E3-97A9B92C2C02}"/>
              </a:ext>
            </a:extLst>
          </p:cNvPr>
          <p:cNvSpPr txBox="1"/>
          <p:nvPr/>
        </p:nvSpPr>
        <p:spPr>
          <a:xfrm>
            <a:off x="429840" y="8544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8" name="TextShape 2">
            <a:extLst>
              <a:ext uri="{FF2B5EF4-FFF2-40B4-BE49-F238E27FC236}">
                <a16:creationId xmlns:a16="http://schemas.microsoft.com/office/drawing/2014/main" id="{57E49B7A-CCC9-447B-BBCC-D895A2AD1B08}"/>
              </a:ext>
            </a:extLst>
          </p:cNvPr>
          <p:cNvSpPr txBox="1"/>
          <p:nvPr/>
        </p:nvSpPr>
        <p:spPr>
          <a:xfrm>
            <a:off x="427840" y="137450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Investimentos Liquidados - por Elemento (em R$)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A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361005"/>
              </p:ext>
            </p:extLst>
          </p:nvPr>
        </p:nvGraphicFramePr>
        <p:xfrm>
          <a:off x="505478" y="2013866"/>
          <a:ext cx="7583162" cy="383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A095639F-54D9-4C5F-86BB-848ED7DCF52B}"/>
              </a:ext>
            </a:extLst>
          </p:cNvPr>
          <p:cNvSpPr/>
          <p:nvPr/>
        </p:nvSpPr>
        <p:spPr>
          <a:xfrm>
            <a:off x="395536" y="6418767"/>
            <a:ext cx="7848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SIAFI, SIMEC, COOF/PROAP.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13476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600-00002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435258"/>
              </p:ext>
            </p:extLst>
          </p:nvPr>
        </p:nvGraphicFramePr>
        <p:xfrm>
          <a:off x="444618" y="2214228"/>
          <a:ext cx="7632342" cy="404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Shape 2">
            <a:extLst>
              <a:ext uri="{FF2B5EF4-FFF2-40B4-BE49-F238E27FC236}">
                <a16:creationId xmlns:a16="http://schemas.microsoft.com/office/drawing/2014/main" id="{64B3A53A-0171-4F76-83E1-41DFC026D6B4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Orçamento Lei Orçamentária Anual – LOA</a:t>
            </a: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9D7FF23A-15EE-4C7D-8E30-891F77C6EC2A}"/>
              </a:ext>
            </a:extLst>
          </p:cNvPr>
          <p:cNvSpPr/>
          <p:nvPr/>
        </p:nvSpPr>
        <p:spPr>
          <a:xfrm>
            <a:off x="406040" y="6386454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</p:spTree>
    <p:extLst>
      <p:ext uri="{BB962C8B-B14F-4D97-AF65-F5344CB8AC3E}">
        <p14:creationId xmlns:p14="http://schemas.microsoft.com/office/powerpoint/2010/main" val="33362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74958"/>
              </p:ext>
            </p:extLst>
          </p:nvPr>
        </p:nvGraphicFramePr>
        <p:xfrm>
          <a:off x="350520" y="2181646"/>
          <a:ext cx="7726440" cy="394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Shape 1">
            <a:extLst>
              <a:ext uri="{FF2B5EF4-FFF2-40B4-BE49-F238E27FC236}">
                <a16:creationId xmlns:a16="http://schemas.microsoft.com/office/drawing/2014/main" id="{831CB1AA-3095-4971-881D-5C3B32A456B7}"/>
              </a:ext>
            </a:extLst>
          </p:cNvPr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id="{B19AACC4-4A84-4066-AF89-0704F6A100EC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 Orçamento da Lei Orçamentária Anual – LOA</a:t>
            </a: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E8CC2BFD-4039-47C9-9B12-3A81300465FC}"/>
              </a:ext>
            </a:extLst>
          </p:cNvPr>
          <p:cNvSpPr/>
          <p:nvPr/>
        </p:nvSpPr>
        <p:spPr>
          <a:xfrm>
            <a:off x="557043" y="6310952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600-00002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11387"/>
              </p:ext>
            </p:extLst>
          </p:nvPr>
        </p:nvGraphicFramePr>
        <p:xfrm>
          <a:off x="48234" y="2174400"/>
          <a:ext cx="8458203" cy="408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Shape 2">
            <a:extLst>
              <a:ext uri="{FF2B5EF4-FFF2-40B4-BE49-F238E27FC236}">
                <a16:creationId xmlns:a16="http://schemas.microsoft.com/office/drawing/2014/main" id="{D2917F0F-0646-4C65-A707-FC91746B84F0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cs typeface="Arial" pitchFamily="34" charset="0"/>
              </a:rPr>
              <a:t>(%) Orçamento Lei Orçamentária Anual - LOA - Por Programa</a:t>
            </a: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6F77A9C4-5128-4EE4-A2DD-A902B24CA67E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600-00002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157660"/>
              </p:ext>
            </p:extLst>
          </p:nvPr>
        </p:nvGraphicFramePr>
        <p:xfrm>
          <a:off x="0" y="2304914"/>
          <a:ext cx="8991600" cy="427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Shape 2">
            <a:extLst>
              <a:ext uri="{FF2B5EF4-FFF2-40B4-BE49-F238E27FC236}">
                <a16:creationId xmlns:a16="http://schemas.microsoft.com/office/drawing/2014/main" id="{7B78A771-5530-4897-A991-13BA0A8BCE34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Orçamento Lei Orçamentária Anual - LOA - Por Função</a:t>
            </a: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id="{A620C0DB-D58C-4D3B-B87C-8CBE65EAD930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ráfico 126"/>
          <p:cNvGraphicFramePr/>
          <p:nvPr>
            <p:extLst>
              <p:ext uri="{D42A27DB-BD31-4B8C-83A1-F6EECF244321}">
                <p14:modId xmlns:p14="http://schemas.microsoft.com/office/powerpoint/2010/main" val="787866973"/>
              </p:ext>
            </p:extLst>
          </p:nvPr>
        </p:nvGraphicFramePr>
        <p:xfrm>
          <a:off x="431820" y="2171853"/>
          <a:ext cx="370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600-00002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046136"/>
              </p:ext>
            </p:extLst>
          </p:nvPr>
        </p:nvGraphicFramePr>
        <p:xfrm>
          <a:off x="427840" y="2204060"/>
          <a:ext cx="7998314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Shape 1">
            <a:extLst>
              <a:ext uri="{FF2B5EF4-FFF2-40B4-BE49-F238E27FC236}">
                <a16:creationId xmlns:a16="http://schemas.microsoft.com/office/drawing/2014/main" id="{DD8F9017-4F92-4F51-B1F4-943B06620CAD}"/>
              </a:ext>
            </a:extLst>
          </p:cNvPr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2" name="TextShape 2">
            <a:extLst>
              <a:ext uri="{FF2B5EF4-FFF2-40B4-BE49-F238E27FC236}">
                <a16:creationId xmlns:a16="http://schemas.microsoft.com/office/drawing/2014/main" id="{0733EAC6-7B54-43C3-BDC9-AFE570434CAC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Orçamento Lei Orçamentária Anual - LOA - Por </a:t>
            </a:r>
            <a:r>
              <a:rPr lang="pt-BR" sz="1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Subfunção</a:t>
            </a:r>
            <a:endParaRPr lang="pt-BR" sz="14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3" name="CustomShape 4">
            <a:extLst>
              <a:ext uri="{FF2B5EF4-FFF2-40B4-BE49-F238E27FC236}">
                <a16:creationId xmlns:a16="http://schemas.microsoft.com/office/drawing/2014/main" id="{37E1213D-FCD0-4252-AF2B-BF0012A1EF4D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Os dados de 2015 referem-se a PLOA.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ráfico 133"/>
          <p:cNvGraphicFramePr/>
          <p:nvPr>
            <p:extLst>
              <p:ext uri="{D42A27DB-BD31-4B8C-83A1-F6EECF244321}">
                <p14:modId xmlns:p14="http://schemas.microsoft.com/office/powerpoint/2010/main" val="2553994833"/>
              </p:ext>
            </p:extLst>
          </p:nvPr>
        </p:nvGraphicFramePr>
        <p:xfrm>
          <a:off x="4320000" y="2169265"/>
          <a:ext cx="3708000" cy="378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600-00002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032214"/>
              </p:ext>
            </p:extLst>
          </p:nvPr>
        </p:nvGraphicFramePr>
        <p:xfrm>
          <a:off x="457201" y="2677028"/>
          <a:ext cx="7660800" cy="3281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Shape 1">
            <a:extLst>
              <a:ext uri="{FF2B5EF4-FFF2-40B4-BE49-F238E27FC236}">
                <a16:creationId xmlns:a16="http://schemas.microsoft.com/office/drawing/2014/main" id="{BD8543F2-7FBF-439D-8796-BA5DEFF194C8}"/>
              </a:ext>
            </a:extLst>
          </p:cNvPr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2D373C76-F7A8-415C-8D0E-3B6E8BFB12EE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Orçamento LOA e Emendas parlamentares  (em R$)</a:t>
            </a:r>
          </a:p>
        </p:txBody>
      </p:sp>
      <p:sp>
        <p:nvSpPr>
          <p:cNvPr id="6" name="CustomShape 4">
            <a:extLst>
              <a:ext uri="{FF2B5EF4-FFF2-40B4-BE49-F238E27FC236}">
                <a16:creationId xmlns:a16="http://schemas.microsoft.com/office/drawing/2014/main" id="{2B94D861-2E79-4F9E-8703-2C72FC855ECD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Com relação à 2006 e 2007 não temos os dados esmiuçados das emendas parlamentares. Os dados de 2015 referem-se a PLOA.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ráfico 133"/>
          <p:cNvGraphicFramePr/>
          <p:nvPr>
            <p:extLst/>
          </p:nvPr>
        </p:nvGraphicFramePr>
        <p:xfrm>
          <a:off x="4320000" y="2169265"/>
          <a:ext cx="3708000" cy="378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Shape 1">
            <a:extLst>
              <a:ext uri="{FF2B5EF4-FFF2-40B4-BE49-F238E27FC236}">
                <a16:creationId xmlns:a16="http://schemas.microsoft.com/office/drawing/2014/main" id="{BD8543F2-7FBF-439D-8796-BA5DEFF194C8}"/>
              </a:ext>
            </a:extLst>
          </p:cNvPr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00" dirty="0">
                <a:solidFill>
                  <a:srgbClr val="00B050"/>
                </a:solidFill>
                <a:latin typeface="Century Gothic"/>
              </a:rPr>
              <a:t>Indicadores da UFGD</a:t>
            </a:r>
            <a:br>
              <a:rPr dirty="0"/>
            </a:br>
            <a:r>
              <a:rPr lang="pt-BR" sz="3600" b="1" strike="noStrike" spc="-100" dirty="0">
                <a:solidFill>
                  <a:srgbClr val="FFC000"/>
                </a:solidFill>
                <a:latin typeface="Century Gothic"/>
              </a:rPr>
              <a:t>PROAP</a:t>
            </a:r>
            <a:endParaRPr lang="pt-BR" sz="3600" b="0" strike="noStrike" spc="-1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2D373C76-F7A8-415C-8D0E-3B6E8BFB12EE}"/>
              </a:ext>
            </a:extLst>
          </p:cNvPr>
          <p:cNvSpPr txBox="1"/>
          <p:nvPr/>
        </p:nvSpPr>
        <p:spPr>
          <a:xfrm>
            <a:off x="427840" y="1542286"/>
            <a:ext cx="7660800" cy="63936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Orçamento LOA e Emendas parlamentares</a:t>
            </a:r>
          </a:p>
        </p:txBody>
      </p:sp>
      <p:sp>
        <p:nvSpPr>
          <p:cNvPr id="6" name="CustomShape 4">
            <a:extLst>
              <a:ext uri="{FF2B5EF4-FFF2-40B4-BE49-F238E27FC236}">
                <a16:creationId xmlns:a16="http://schemas.microsoft.com/office/drawing/2014/main" id="{29741ACA-9D7D-4ACF-A137-E5B7CCDCDA44}"/>
              </a:ext>
            </a:extLst>
          </p:cNvPr>
          <p:cNvSpPr/>
          <p:nvPr/>
        </p:nvSpPr>
        <p:spPr>
          <a:xfrm>
            <a:off x="280205" y="6391589"/>
            <a:ext cx="7660800" cy="383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800" dirty="0">
                <a:latin typeface="Century Gothic" panose="020B0502020202020204" pitchFamily="34" charset="0"/>
              </a:rPr>
              <a:t>Fonte: MPO e Relatório de Gestão.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Nota: Com relação à 2006 e 2007 não temos os dados esmiuçados das emendas parlamentares. Os dados de 2015 referem-se a PLOA.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600-00002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169208"/>
              </p:ext>
            </p:extLst>
          </p:nvPr>
        </p:nvGraphicFramePr>
        <p:xfrm>
          <a:off x="457200" y="2189166"/>
          <a:ext cx="7631440" cy="403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626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9669</TotalTime>
  <Words>1063</Words>
  <Application>Microsoft Office PowerPoint</Application>
  <PresentationFormat>Apresentação na tela (4:3)</PresentationFormat>
  <Paragraphs>200</Paragraphs>
  <Slides>29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Fernanda Ramos Langa</dc:creator>
  <dc:description/>
  <cp:lastModifiedBy>Rozimare Marina Rodrigues Rivas</cp:lastModifiedBy>
  <cp:revision>893</cp:revision>
  <cp:lastPrinted>2013-09-26T11:36:08Z</cp:lastPrinted>
  <dcterms:created xsi:type="dcterms:W3CDTF">2013-09-24T13:35:27Z</dcterms:created>
  <dcterms:modified xsi:type="dcterms:W3CDTF">2018-10-30T18:02:39Z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